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47E_0.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487_719995B0.xml" ContentType="application/vnd.ms-powerpoint.comments+xml"/>
  <Override PartName="/ppt/notesSlides/notesSlide6.xml" ContentType="application/vnd.openxmlformats-officedocument.presentationml.notesSlide+xml"/>
  <Override PartName="/ppt/comments/modernComment_192_0.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466_785576EC.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480_6F3B5654.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modernComment_48B_6251CBE1.xml" ContentType="application/vnd.ms-powerpoint.comments+xml"/>
  <Override PartName="/ppt/notesSlides/notesSlide22.xml" ContentType="application/vnd.openxmlformats-officedocument.presentationml.notesSlide+xml"/>
  <Override PartName="/ppt/comments/modernComment_481_8D547C3B.xml" ContentType="application/vnd.ms-powerpoint.comment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omments/modernComment_1C0_E65A3444.xml" ContentType="application/vnd.ms-powerpoint.comments+xml"/>
  <Override PartName="/ppt/notesSlides/notesSlide36.xml" ContentType="application/vnd.openxmlformats-officedocument.presentationml.notesSlide+xml"/>
  <Override PartName="/ppt/comments/modernComment_194_4A4BB12B.xml" ContentType="application/vnd.ms-powerpoint.comment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omments/modernComment_483_9B887E55.xml" ContentType="application/vnd.ms-powerpoint.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omments/modernComment_47D_887DD004.xml" ContentType="application/vnd.ms-powerpoint.comments+xml"/>
  <Override PartName="/ppt/notesSlides/notesSlide41.xml" ContentType="application/vnd.openxmlformats-officedocument.presentationml.notesSlide+xml"/>
  <Override PartName="/ppt/comments/modernComment_17D_1C112F70.xml" ContentType="application/vnd.ms-powerpoint.comments+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omments/modernComment_461_9B7B3D71.xml" ContentType="application/vnd.ms-powerpoint.comments+xml"/>
  <Override PartName="/ppt/notesSlides/notesSlide55.xml" ContentType="application/vnd.openxmlformats-officedocument.presentationml.notesSlide+xml"/>
  <Override PartName="/ppt/comments/modernComment_1BE_4AE03920.xml" ContentType="application/vnd.ms-powerpoint.comments+xml"/>
  <Override PartName="/ppt/notesSlides/notesSlide56.xml" ContentType="application/vnd.openxmlformats-officedocument.presentationml.notesSlide+xml"/>
  <Override PartName="/ppt/comments/modernComment_1CF_CE63B26.xml" ContentType="application/vnd.ms-powerpoint.comments+xml"/>
  <Override PartName="/ppt/notesSlides/notesSlide57.xml" ContentType="application/vnd.openxmlformats-officedocument.presentationml.notesSlide+xml"/>
  <Override PartName="/ppt/comments/modernComment_185_0.xml" ContentType="application/vnd.ms-powerpoint.comments+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omments/modernComment_48A_D19CD433.xml" ContentType="application/vnd.ms-powerpoint.comments+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1"/>
  </p:notesMasterIdLst>
  <p:handoutMasterIdLst>
    <p:handoutMasterId r:id="rId72"/>
  </p:handoutMasterIdLst>
  <p:sldIdLst>
    <p:sldId id="643" r:id="rId2"/>
    <p:sldId id="393" r:id="rId3"/>
    <p:sldId id="1150" r:id="rId4"/>
    <p:sldId id="1158" r:id="rId5"/>
    <p:sldId id="365" r:id="rId6"/>
    <p:sldId id="1159" r:id="rId7"/>
    <p:sldId id="402" r:id="rId8"/>
    <p:sldId id="419" r:id="rId9"/>
    <p:sldId id="1157" r:id="rId10"/>
    <p:sldId id="1122" r:id="rId11"/>
    <p:sldId id="1126" r:id="rId12"/>
    <p:sldId id="382" r:id="rId13"/>
    <p:sldId id="384" r:id="rId14"/>
    <p:sldId id="1152" r:id="rId15"/>
    <p:sldId id="385" r:id="rId16"/>
    <p:sldId id="1141" r:id="rId17"/>
    <p:sldId id="1142" r:id="rId18"/>
    <p:sldId id="1143" r:id="rId19"/>
    <p:sldId id="1145" r:id="rId20"/>
    <p:sldId id="400" r:id="rId21"/>
    <p:sldId id="386" r:id="rId22"/>
    <p:sldId id="368" r:id="rId23"/>
    <p:sldId id="369" r:id="rId24"/>
    <p:sldId id="1163" r:id="rId25"/>
    <p:sldId id="1153" r:id="rId26"/>
    <p:sldId id="1154" r:id="rId27"/>
    <p:sldId id="1123" r:id="rId28"/>
    <p:sldId id="405" r:id="rId29"/>
    <p:sldId id="913" r:id="rId30"/>
    <p:sldId id="406" r:id="rId31"/>
    <p:sldId id="414" r:id="rId32"/>
    <p:sldId id="598" r:id="rId33"/>
    <p:sldId id="1148" r:id="rId34"/>
    <p:sldId id="1125" r:id="rId35"/>
    <p:sldId id="424" r:id="rId36"/>
    <p:sldId id="409" r:id="rId37"/>
    <p:sldId id="1133" r:id="rId38"/>
    <p:sldId id="413" r:id="rId39"/>
    <p:sldId id="416" r:id="rId40"/>
    <p:sldId id="448" r:id="rId41"/>
    <p:sldId id="404" r:id="rId42"/>
    <p:sldId id="1160" r:id="rId43"/>
    <p:sldId id="1155" r:id="rId44"/>
    <p:sldId id="756" r:id="rId45"/>
    <p:sldId id="1149" r:id="rId46"/>
    <p:sldId id="381" r:id="rId47"/>
    <p:sldId id="1166" r:id="rId48"/>
    <p:sldId id="1168" r:id="rId49"/>
    <p:sldId id="1165" r:id="rId50"/>
    <p:sldId id="1167" r:id="rId51"/>
    <p:sldId id="1164" r:id="rId52"/>
    <p:sldId id="383" r:id="rId53"/>
    <p:sldId id="415" r:id="rId54"/>
    <p:sldId id="2147469344" r:id="rId55"/>
    <p:sldId id="2147469342" r:id="rId56"/>
    <p:sldId id="1136" r:id="rId57"/>
    <p:sldId id="1161" r:id="rId58"/>
    <p:sldId id="401" r:id="rId59"/>
    <p:sldId id="396" r:id="rId60"/>
    <p:sldId id="763" r:id="rId61"/>
    <p:sldId id="1156" r:id="rId62"/>
    <p:sldId id="1121" r:id="rId63"/>
    <p:sldId id="446" r:id="rId64"/>
    <p:sldId id="463" r:id="rId65"/>
    <p:sldId id="389" r:id="rId66"/>
    <p:sldId id="423" r:id="rId67"/>
    <p:sldId id="1162" r:id="rId68"/>
    <p:sldId id="1119" r:id="rId69"/>
    <p:sldId id="465" r:id="rId70"/>
  </p:sldIdLst>
  <p:sldSz cx="9144000" cy="6858000" type="screen4x3"/>
  <p:notesSz cx="68199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E8759C8-306B-1394-F329-DE564F1B67BA}" name="Get Grants" initials="GG" userId="75e1309a9d80c1ae" providerId="Windows Live"/>
  <p188:author id="{D220F0D8-8631-2C2C-7CED-3A35939779C2}" name="John Ellery" initials="JE" userId="2fbd9c8d60775c18" providerId="Windows Live"/>
  <p188:author id="{79D099D9-EB37-7DCF-2B9E-8FB2A1B5F1F4}" name="Katie Stafford" initials="KS" userId="53246ebce203ea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B7CA"/>
    <a:srgbClr val="D93A8E"/>
    <a:srgbClr val="402979"/>
    <a:srgbClr val="87B538"/>
    <a:srgbClr val="DC631E"/>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73464" autoAdjust="0"/>
  </p:normalViewPr>
  <p:slideViewPr>
    <p:cSldViewPr>
      <p:cViewPr varScale="1">
        <p:scale>
          <a:sx n="57" d="100"/>
          <a:sy n="57" d="100"/>
        </p:scale>
        <p:origin x="1901"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15"/>
    </p:cViewPr>
  </p:sorterViewPr>
  <p:notesViewPr>
    <p:cSldViewPr>
      <p:cViewPr varScale="1">
        <p:scale>
          <a:sx n="44" d="100"/>
          <a:sy n="44" d="100"/>
        </p:scale>
        <p:origin x="2848" y="5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microsoft.com/office/2018/10/relationships/authors" Targe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s>
</file>

<file path=ppt/comments/modernComment_17D_1C112F70.xml><?xml version="1.0" encoding="utf-8"?>
<p188:cmLst xmlns:a="http://schemas.openxmlformats.org/drawingml/2006/main" xmlns:r="http://schemas.openxmlformats.org/officeDocument/2006/relationships" xmlns:p188="http://schemas.microsoft.com/office/powerpoint/2018/8/main">
  <p188:cm id="{BD443510-E791-41D2-9940-ED15A8B51B23}" authorId="{3E8759C8-306B-1394-F329-DE564F1B67BA}" created="2026-05-18T16:46:53.229">
    <ac:deMkLst xmlns:ac="http://schemas.microsoft.com/office/drawing/2013/main/command">
      <pc:docMk xmlns:pc="http://schemas.microsoft.com/office/powerpoint/2013/main/command"/>
      <pc:sldMk xmlns:pc="http://schemas.microsoft.com/office/powerpoint/2013/main/command" cId="470888304" sldId="381"/>
      <ac:spMk id="10" creationId="{00000000-0000-0000-0000-000000000000}"/>
    </ac:deMkLst>
    <p188:replyLst>
      <p188:reply id="{6D56E284-82EA-4212-8FC1-6605BFA0941C}" authorId="{3E8759C8-306B-1394-F329-DE564F1B67BA}" created="2026-06-09T15:15:02.865">
        <p188:txBody>
          <a:bodyPr/>
          <a:lstStyle/>
          <a:p>
            <a:r>
              <a:rPr lang="en-GB"/>
              <a:t>JE has said he will discuss with AE</a:t>
            </a:r>
          </a:p>
        </p188:txBody>
      </p188:reply>
    </p188:replyLst>
    <p188:txBody>
      <a:bodyPr/>
      <a:lstStyle/>
      <a:p>
        <a:r>
          <a:rPr lang="en-GB"/>
          <a:t>Should this be an ‘Activity’ heading? 
</a:t>
        </a:r>
      </a:p>
    </p188:txBody>
  </p188:cm>
</p188:cmLst>
</file>

<file path=ppt/comments/modernComment_185_0.xml><?xml version="1.0" encoding="utf-8"?>
<p188:cmLst xmlns:a="http://schemas.openxmlformats.org/drawingml/2006/main" xmlns:r="http://schemas.openxmlformats.org/officeDocument/2006/relationships" xmlns:p188="http://schemas.microsoft.com/office/powerpoint/2018/8/main">
  <p188:cm id="{A098137F-A723-48D4-8CBB-BD40421FAB49}" authorId="{3E8759C8-306B-1394-F329-DE564F1B67BA}" created="2026-05-18T17:07:25.350">
    <pc:sldMkLst xmlns:pc="http://schemas.microsoft.com/office/powerpoint/2013/main/command">
      <pc:docMk/>
      <pc:sldMk cId="0" sldId="389"/>
    </pc:sldMkLst>
    <p188:replyLst>
      <p188:reply id="{E2C7A709-D76C-4BB8-9CF2-B800B50D64E5}" authorId="{3E8759C8-306B-1394-F329-DE564F1B67BA}" created="2026-06-09T14:58:46.410">
        <p188:txBody>
          <a:bodyPr/>
          <a:lstStyle/>
          <a:p>
            <a:r>
              <a:rPr lang="en-GB"/>
              <a:t>JE: Yeah including in a Summary / thanks for attending module makes sense. </a:t>
            </a:r>
          </a:p>
        </p188:txBody>
      </p188:reply>
    </p188:replyLst>
    <p188:txBody>
      <a:bodyPr/>
      <a:lstStyle/>
      <a:p>
        <a:r>
          <a:rPr lang="en-GB"/>
          <a:t>I like this as an idea. We could adapt by offering some ways to take it away, put it into practice, hold yourself accountable etc. + prompt an activity?  Could be included/lumped in with the Summar/Key Points Section. </a:t>
        </a:r>
      </a:p>
    </p188:txBody>
  </p188:cm>
</p188:cmLst>
</file>

<file path=ppt/comments/modernComment_192_0.xml><?xml version="1.0" encoding="utf-8"?>
<p188:cmLst xmlns:a="http://schemas.openxmlformats.org/drawingml/2006/main" xmlns:r="http://schemas.openxmlformats.org/officeDocument/2006/relationships" xmlns:p188="http://schemas.microsoft.com/office/powerpoint/2018/8/main">
  <p188:cm id="{A7241247-21A9-4117-A0CB-9B0901605707}" authorId="{3E8759C8-306B-1394-F329-DE564F1B67BA}" status="resolved" created="2026-05-18T16:29:01.224" complete="100000">
    <ac:deMkLst xmlns:ac="http://schemas.microsoft.com/office/drawing/2013/main/command">
      <pc:docMk xmlns:pc="http://schemas.microsoft.com/office/powerpoint/2013/main/command"/>
      <pc:sldMk xmlns:pc="http://schemas.microsoft.com/office/powerpoint/2013/main/command" cId="0" sldId="402"/>
      <ac:spMk id="10" creationId="{00000000-0000-0000-0000-000000000000}"/>
    </ac:deMkLst>
    <p188:txBody>
      <a:bodyPr/>
      <a:lstStyle/>
      <a:p>
        <a:r>
          <a:rPr lang="en-GB"/>
          <a:t>Changed slide heading to ‘Activity’</a:t>
        </a:r>
      </a:p>
    </p188:txBody>
  </p188:cm>
</p188:cmLst>
</file>

<file path=ppt/comments/modernComment_194_4A4BB12B.xml><?xml version="1.0" encoding="utf-8"?>
<p188:cmLst xmlns:a="http://schemas.openxmlformats.org/drawingml/2006/main" xmlns:r="http://schemas.openxmlformats.org/officeDocument/2006/relationships" xmlns:p188="http://schemas.microsoft.com/office/powerpoint/2018/8/main">
  <p188:cm id="{C4C276E1-35C5-42B1-9C67-7B3B6C3BCF6D}" authorId="{3E8759C8-306B-1394-F329-DE564F1B67BA}" status="resolved" created="2026-05-18T16:55:29.236" complete="100000">
    <pc:sldMkLst xmlns:pc="http://schemas.microsoft.com/office/powerpoint/2013/main/command">
      <pc:docMk/>
      <pc:sldMk cId="1246474539" sldId="404"/>
    </pc:sldMkLst>
    <p188:txBody>
      <a:bodyPr/>
      <a:lstStyle/>
      <a:p>
        <a:r>
          <a:rPr lang="en-GB"/>
          <a:t>Bullet point animations? 
Depends how long this slide is. </a:t>
        </a:r>
      </a:p>
    </p188:txBody>
    <p188:extLst>
      <p:ext xmlns:p="http://schemas.openxmlformats.org/presentationml/2006/main" uri="{57CB4572-C831-44C2-8A1C-0ADB6CCDFE69}">
        <p223:reactions xmlns:p223="http://schemas.microsoft.com/office/powerpoint/2022/03/main">
          <p223:rxn type="👍">
            <p223:instance time="2026-06-09T14:39:41.805" authorId="{3E8759C8-306B-1394-F329-DE564F1B67BA}"/>
          </p223:rxn>
        </p223:reactions>
      </p:ext>
    </p188:extLst>
  </p188:cm>
</p188:cmLst>
</file>

<file path=ppt/comments/modernComment_1BE_4AE03920.xml><?xml version="1.0" encoding="utf-8"?>
<p188:cmLst xmlns:a="http://schemas.openxmlformats.org/drawingml/2006/main" xmlns:r="http://schemas.openxmlformats.org/officeDocument/2006/relationships" xmlns:p188="http://schemas.microsoft.com/office/powerpoint/2018/8/main">
  <p188:cm id="{CF63E472-C541-4EA3-9C78-AA48479A8C6E}" authorId="{3E8759C8-306B-1394-F329-DE564F1B67BA}" created="2026-05-18T17:05:06.359">
    <pc:sldMkLst xmlns:pc="http://schemas.microsoft.com/office/powerpoint/2013/main/command">
      <pc:docMk/>
      <pc:sldMk cId="1256208672" sldId="446"/>
    </pc:sldMkLst>
    <p188:replyLst>
      <p188:reply id="{6E4983F8-D226-47DA-8AD5-6DF4D9242499}" authorId="{3E8759C8-306B-1394-F329-DE564F1B67BA}" created="2026-06-09T14:58:23.111">
        <p188:txBody>
          <a:bodyPr/>
          <a:lstStyle/>
          <a:p>
            <a:r>
              <a:rPr lang="en-GB"/>
              <a:t>JE: Summary needs some thought.
Different module</a:t>
            </a:r>
          </a:p>
        </p188:txBody>
      </p188:reply>
    </p188:replyLst>
    <p188:txBody>
      <a:bodyPr/>
      <a:lstStyle/>
      <a:p>
        <a:r>
          <a:rPr lang="en-GB"/>
          <a:t>Not sure what to do with this? If it’s long enough it can be a separate section. Not sure if it sits inside the previous topic. </a:t>
        </a:r>
      </a:p>
    </p188:txBody>
  </p188:cm>
</p188:cmLst>
</file>

<file path=ppt/comments/modernComment_1C0_E65A3444.xml><?xml version="1.0" encoding="utf-8"?>
<p188:cmLst xmlns:a="http://schemas.openxmlformats.org/drawingml/2006/main" xmlns:r="http://schemas.openxmlformats.org/officeDocument/2006/relationships" xmlns:p188="http://schemas.microsoft.com/office/powerpoint/2018/8/main">
  <p188:cm id="{381DFC8D-0A10-43E2-96B8-2FF80D96A2E3}" authorId="{3E8759C8-306B-1394-F329-DE564F1B67BA}" created="2026-05-18T16:54:38.571">
    <pc:sldMkLst xmlns:pc="http://schemas.microsoft.com/office/powerpoint/2013/main/command">
      <pc:docMk/>
      <pc:sldMk cId="3864671300" sldId="448"/>
    </pc:sldMkLst>
    <p188:replyLst>
      <p188:reply id="{40032617-5BDF-45FD-B064-0DFB99684D74}" authorId="{3E8759C8-306B-1394-F329-DE564F1B67BA}" created="2026-06-09T15:06:10.914">
        <p188:txBody>
          <a:bodyPr/>
          <a:lstStyle/>
          <a:p>
            <a:r>
              <a:rPr lang="en-GB"/>
              <a:t>JE:Yes leave the title slide and happy to do as separate module
Animated please
</a:t>
            </a:r>
          </a:p>
        </p188:txBody>
      </p188:reply>
      <p188:reply id="{E4C72684-C692-44EE-AB5C-8AD6F0B1FFEC}" authorId="{3E8759C8-306B-1394-F329-DE564F1B67BA}" created="2026-06-09T15:06:52.770">
        <p188:txBody>
          <a:bodyPr/>
          <a:lstStyle/>
          <a:p>
            <a:r>
              <a:rPr lang="en-GB"/>
              <a:t>KS: Added ‘Simple Bid Writing’ to list of Modules in Course overview first slide. </a:t>
            </a:r>
          </a:p>
        </p188:txBody>
      </p188:reply>
    </p188:replyLst>
    <p188:txBody>
      <a:bodyPr/>
      <a:lstStyle/>
      <a:p>
        <a:r>
          <a:rPr lang="en-GB"/>
          <a:t>Added Title Slide - feels like this is a separate section/topic. It makes sense at the end of the first live session as a bonus takeaway/summary, but less so as part of the ‘Prospecting’ module. 
This is great on-brand stuff. Works well on it’s own, even if it’s short. </a:t>
        </a:r>
      </a:p>
    </p188:txBody>
  </p188:cm>
</p188:cmLst>
</file>

<file path=ppt/comments/modernComment_1CF_CE63B26.xml><?xml version="1.0" encoding="utf-8"?>
<p188:cmLst xmlns:a="http://schemas.openxmlformats.org/drawingml/2006/main" xmlns:r="http://schemas.openxmlformats.org/officeDocument/2006/relationships" xmlns:p188="http://schemas.microsoft.com/office/powerpoint/2018/8/main">
  <p188:cm id="{6B382E1B-68E5-488B-9476-91D07B98F5D9}" authorId="{3E8759C8-306B-1394-F329-DE564F1B67BA}" created="2026-05-18T16:48:19.819">
    <pc:sldMkLst xmlns:pc="http://schemas.microsoft.com/office/powerpoint/2013/main/command">
      <pc:docMk/>
      <pc:sldMk cId="216415014" sldId="463"/>
    </pc:sldMkLst>
    <p188:replyLst>
      <p188:reply id="{8FCF9590-6B14-4AEB-8BDA-F408412DFEED}" authorId="{3E8759C8-306B-1394-F329-DE564F1B67BA}" created="2026-06-09T14:58:34.398">
        <p188:txBody>
          <a:bodyPr/>
          <a:lstStyle/>
          <a:p>
            <a:r>
              <a:rPr lang="en-GB"/>
              <a:t>JE: As above.</a:t>
            </a:r>
          </a:p>
        </p188:txBody>
      </p188:reply>
    </p188:replyLst>
    <p188:txBody>
      <a:bodyPr/>
      <a:lstStyle/>
      <a:p>
        <a:r>
          <a:rPr lang="en-GB"/>
          <a:t>Bullet point animations? </a:t>
        </a:r>
      </a:p>
    </p188:txBody>
  </p188:cm>
</p188:cmLst>
</file>

<file path=ppt/comments/modernComment_461_9B7B3D71.xml><?xml version="1.0" encoding="utf-8"?>
<p188:cmLst xmlns:a="http://schemas.openxmlformats.org/drawingml/2006/main" xmlns:r="http://schemas.openxmlformats.org/officeDocument/2006/relationships" xmlns:p188="http://schemas.microsoft.com/office/powerpoint/2018/8/main">
  <p188:cm id="{079E23BB-9112-46DA-86F4-A849F3378268}" authorId="{3E8759C8-306B-1394-F329-DE564F1B67BA}" created="2026-05-18T16:58:03.379">
    <pc:sldMkLst xmlns:pc="http://schemas.microsoft.com/office/powerpoint/2013/main/command">
      <pc:docMk/>
      <pc:sldMk cId="2608545137" sldId="1121"/>
    </pc:sldMkLst>
    <p188:txBody>
      <a:bodyPr/>
      <a:lstStyle/>
      <a:p>
        <a:r>
          <a:rPr lang="en-GB"/>
          <a:t>Fine to repeat this content. Makes sense as part of ‘Maximising Success’ section</a:t>
        </a:r>
      </a:p>
    </p188:txBody>
  </p188:cm>
</p188:cmLst>
</file>

<file path=ppt/comments/modernComment_466_785576EC.xml><?xml version="1.0" encoding="utf-8"?>
<p188:cmLst xmlns:a="http://schemas.openxmlformats.org/drawingml/2006/main" xmlns:r="http://schemas.openxmlformats.org/officeDocument/2006/relationships" xmlns:p188="http://schemas.microsoft.com/office/powerpoint/2018/8/main">
  <p188:cm id="{DD1B6ECF-3D2D-4DE9-82AD-3AE8C772CD9A}" authorId="{3E8759C8-306B-1394-F329-DE564F1B67BA}" status="resolved" created="2026-05-18T16:30:48.544" complete="100000">
    <pc:sldMkLst xmlns:pc="http://schemas.microsoft.com/office/powerpoint/2013/main/command">
      <pc:docMk/>
      <pc:sldMk cId="2018866924" sldId="1126"/>
    </pc:sldMkLst>
    <p188:txBody>
      <a:bodyPr/>
      <a:lstStyle/>
      <a:p>
        <a:r>
          <a:rPr lang="en-GB"/>
          <a:t>This slide is duplicated, but the notes are different. Do we need to delete one? </a:t>
        </a:r>
      </a:p>
    </p188:txBody>
  </p188:cm>
  <p188:cm id="{874AFE07-B336-43ED-9604-2CEC68CEC862}" authorId="{3E8759C8-306B-1394-F329-DE564F1B67BA}" status="resolved" created="2026-05-18T16:31:22.253" complete="100000">
    <pc:sldMkLst xmlns:pc="http://schemas.microsoft.com/office/powerpoint/2013/main/command">
      <pc:docMk/>
      <pc:sldMk cId="2018866924" sldId="1126"/>
    </pc:sldMkLst>
    <p188:txBody>
      <a:bodyPr/>
      <a:lstStyle/>
      <a:p>
        <a:r>
          <a:rPr lang="en-GB"/>
          <a:t>Long talking slide? Bullet animations? </a:t>
        </a:r>
      </a:p>
    </p188:txBody>
  </p188:cm>
</p188:cmLst>
</file>

<file path=ppt/comments/modernComment_47D_887DD004.xml><?xml version="1.0" encoding="utf-8"?>
<p188:cmLst xmlns:a="http://schemas.openxmlformats.org/drawingml/2006/main" xmlns:r="http://schemas.openxmlformats.org/officeDocument/2006/relationships" xmlns:p188="http://schemas.microsoft.com/office/powerpoint/2018/8/main">
  <p188:cm id="{3C8673C1-E075-44A9-9EC2-3A72118CC0E7}" authorId="{3E8759C8-306B-1394-F329-DE564F1B67BA}" status="resolved" created="2026-05-18T16:45:56.638" complete="100000">
    <pc:sldMkLst xmlns:pc="http://schemas.microsoft.com/office/powerpoint/2013/main/command">
      <pc:docMk/>
      <pc:sldMk cId="2289946628" sldId="1149"/>
    </pc:sldMkLst>
    <p188:txBody>
      <a:bodyPr/>
      <a:lstStyle/>
      <a:p>
        <a:r>
          <a:rPr lang="en-GB"/>
          <a:t>Bullet point animations? 
</a:t>
        </a:r>
      </a:p>
    </p188:txBody>
    <p188:extLst>
      <p:ext xmlns:p="http://schemas.openxmlformats.org/presentationml/2006/main" uri="{57CB4572-C831-44C2-8A1C-0ADB6CCDFE69}">
        <p223:reactions xmlns:p223="http://schemas.microsoft.com/office/powerpoint/2022/03/main">
          <p223:rxn type="👍">
            <p223:instance time="2026-06-09T14:48:42.973" authorId="{3E8759C8-306B-1394-F329-DE564F1B67BA}"/>
          </p223:rxn>
        </p223:reactions>
      </p:ext>
    </p188:extLst>
  </p188:cm>
</p188:cmLst>
</file>

<file path=ppt/comments/modernComment_47E_0.xml><?xml version="1.0" encoding="utf-8"?>
<p188:cmLst xmlns:a="http://schemas.openxmlformats.org/drawingml/2006/main" xmlns:r="http://schemas.openxmlformats.org/officeDocument/2006/relationships" xmlns:p188="http://schemas.microsoft.com/office/powerpoint/2018/8/main">
  <p188:cm id="{0DDED667-DA19-409A-8F07-343D06D5332D}" authorId="{3E8759C8-306B-1394-F329-DE564F1B67BA}" status="resolved" created="2026-05-18T17:07:44.180" complete="100000">
    <pc:sldMkLst xmlns:pc="http://schemas.microsoft.com/office/powerpoint/2013/main/command">
      <pc:docMk/>
      <pc:sldMk cId="0" sldId="1150"/>
    </pc:sldMkLst>
    <p188:txBody>
      <a:bodyPr/>
      <a:lstStyle/>
      <a:p>
        <a:r>
          <a:rPr lang="en-GB"/>
          <a:t>Added bullet point animations</a:t>
        </a:r>
      </a:p>
    </p188:txBody>
  </p188:cm>
</p188:cmLst>
</file>

<file path=ppt/comments/modernComment_480_6F3B5654.xml><?xml version="1.0" encoding="utf-8"?>
<p188:cmLst xmlns:a="http://schemas.openxmlformats.org/drawingml/2006/main" xmlns:r="http://schemas.openxmlformats.org/officeDocument/2006/relationships" xmlns:p188="http://schemas.microsoft.com/office/powerpoint/2018/8/main">
  <p188:cm id="{038C0C77-8A20-4250-A88B-E4A396D766B0}" authorId="{3E8759C8-306B-1394-F329-DE564F1B67BA}" status="resolved" created="2026-05-18T16:32:09.301" complete="100000">
    <pc:sldMkLst xmlns:pc="http://schemas.microsoft.com/office/powerpoint/2013/main/command">
      <pc:docMk/>
      <pc:sldMk cId="1866159700" sldId="1152"/>
    </pc:sldMkLst>
    <p188:replyLst>
      <p188:reply id="{347CFDB5-1921-47E4-8D50-D28FAAB32C03}" authorId="{3E8759C8-306B-1394-F329-DE564F1B67BA}" created="2026-06-09T14:37:38.095">
        <p188:txBody>
          <a:bodyPr/>
          <a:lstStyle/>
          <a:p>
            <a:r>
              <a:rPr lang="en-GB"/>
              <a:t>Not animate</a:t>
            </a:r>
          </a:p>
        </p188:txBody>
      </p188:reply>
    </p188:replyLst>
    <p188:txBody>
      <a:bodyPr/>
      <a:lstStyle/>
      <a:p>
        <a:r>
          <a:rPr lang="en-GB"/>
          <a:t>Bullet points animation? </a:t>
        </a:r>
      </a:p>
    </p188:txBody>
  </p188:cm>
</p188:cmLst>
</file>

<file path=ppt/comments/modernComment_481_8D547C3B.xml><?xml version="1.0" encoding="utf-8"?>
<p188:cmLst xmlns:a="http://schemas.openxmlformats.org/drawingml/2006/main" xmlns:r="http://schemas.openxmlformats.org/officeDocument/2006/relationships" xmlns:p188="http://schemas.microsoft.com/office/powerpoint/2018/8/main">
  <p188:cm id="{DB9124B2-0E8D-4857-AE7D-7253D6D736DB}" authorId="{3E8759C8-306B-1394-F329-DE564F1B67BA}" status="resolved" created="2026-05-18T16:34:19.782" complete="100000">
    <pc:sldMkLst xmlns:pc="http://schemas.microsoft.com/office/powerpoint/2013/main/command">
      <pc:docMk/>
      <pc:sldMk cId="2371124283" sldId="1153"/>
    </pc:sldMkLst>
    <p188:txBody>
      <a:bodyPr/>
      <a:lstStyle/>
      <a:p>
        <a:r>
          <a:rPr lang="en-GB"/>
          <a:t>Bullet point transitions? </a:t>
        </a:r>
      </a:p>
    </p188:txBody>
    <p188:extLst>
      <p:ext xmlns:p="http://schemas.openxmlformats.org/presentationml/2006/main" uri="{57CB4572-C831-44C2-8A1C-0ADB6CCDFE69}">
        <p223:reactions xmlns:p223="http://schemas.microsoft.com/office/powerpoint/2022/03/main">
          <p223:rxn type="👍">
            <p223:instance time="2026-06-09T14:38:37.250" authorId="{3E8759C8-306B-1394-F329-DE564F1B67BA}"/>
          </p223:rxn>
        </p223:reactions>
      </p:ext>
    </p188:extLst>
  </p188:cm>
</p188:cmLst>
</file>

<file path=ppt/comments/modernComment_483_9B887E55.xml><?xml version="1.0" encoding="utf-8"?>
<p188:cmLst xmlns:a="http://schemas.openxmlformats.org/drawingml/2006/main" xmlns:r="http://schemas.openxmlformats.org/officeDocument/2006/relationships" xmlns:p188="http://schemas.microsoft.com/office/powerpoint/2018/8/main">
  <p188:cm id="{19814F7D-D2E7-435A-8D2B-AA01C482F413}" authorId="{3E8759C8-306B-1394-F329-DE564F1B67BA}" status="resolved" created="2026-05-18T16:55:48.181" complete="100000">
    <pc:sldMkLst xmlns:pc="http://schemas.microsoft.com/office/powerpoint/2013/main/command">
      <pc:docMk/>
      <pc:sldMk cId="2609413717" sldId="1155"/>
    </pc:sldMkLst>
    <p188:txBody>
      <a:bodyPr/>
      <a:lstStyle/>
      <a:p>
        <a:r>
          <a:rPr lang="en-GB"/>
          <a:t>Bullet point animations?</a:t>
        </a:r>
      </a:p>
    </p188:txBody>
  </p188:cm>
</p188:cmLst>
</file>

<file path=ppt/comments/modernComment_487_719995B0.xml><?xml version="1.0" encoding="utf-8"?>
<p188:cmLst xmlns:a="http://schemas.openxmlformats.org/drawingml/2006/main" xmlns:r="http://schemas.openxmlformats.org/officeDocument/2006/relationships" xmlns:p188="http://schemas.microsoft.com/office/powerpoint/2018/8/main">
  <p188:cm id="{9937B042-1537-401A-980A-59C05DAA9DA9}" authorId="{3E8759C8-306B-1394-F329-DE564F1B67BA}" status="resolved" created="2026-05-18T16:29:22.832" complete="100000">
    <pc:sldMkLst xmlns:pc="http://schemas.microsoft.com/office/powerpoint/2013/main/command">
      <pc:docMk/>
      <pc:sldMk cId="1905890736" sldId="1159"/>
    </pc:sldMkLst>
    <p188:txBody>
      <a:bodyPr/>
      <a:lstStyle/>
      <a:p>
        <a:r>
          <a:rPr lang="en-GB"/>
          <a:t>Added title Slide in between Ket Sections section and Org Background </a:t>
        </a:r>
      </a:p>
    </p188:txBody>
  </p188:cm>
</p188:cmLst>
</file>

<file path=ppt/comments/modernComment_48A_D19CD433.xml><?xml version="1.0" encoding="utf-8"?>
<p188:cmLst xmlns:a="http://schemas.openxmlformats.org/drawingml/2006/main" xmlns:r="http://schemas.openxmlformats.org/officeDocument/2006/relationships" xmlns:p188="http://schemas.microsoft.com/office/powerpoint/2018/8/main">
  <p188:cm id="{7A6E56EB-1E81-443C-A356-B1D7841D8255}" authorId="{3E8759C8-306B-1394-F329-DE564F1B67BA}" created="2026-06-09T14:54:01.731">
    <pc:sldMkLst xmlns:pc="http://schemas.microsoft.com/office/powerpoint/2013/main/command">
      <pc:docMk/>
      <pc:sldMk cId="3516716083" sldId="1162"/>
    </pc:sldMkLst>
    <p188:txBody>
      <a:bodyPr/>
      <a:lstStyle/>
      <a:p>
        <a:r>
          <a:rPr lang="en-GB"/>
          <a:t>Separate section. Figure out at the end. </a:t>
        </a:r>
      </a:p>
    </p188:txBody>
  </p188:cm>
</p188:cmLst>
</file>

<file path=ppt/comments/modernComment_48B_6251CBE1.xml><?xml version="1.0" encoding="utf-8"?>
<p188:cmLst xmlns:a="http://schemas.openxmlformats.org/drawingml/2006/main" xmlns:r="http://schemas.openxmlformats.org/officeDocument/2006/relationships" xmlns:p188="http://schemas.microsoft.com/office/powerpoint/2018/8/main">
  <p188:cm id="{7D92B3BE-890D-4FF2-9949-965A17518F15}" authorId="{3E8759C8-306B-1394-F329-DE564F1B67BA}" status="resolved" created="2026-05-18T16:55:29.236">
    <pc:sldMkLst xmlns:pc="http://schemas.microsoft.com/office/powerpoint/2013/main/command">
      <pc:docMk/>
      <pc:sldMk cId="1246474539" sldId="404"/>
    </pc:sldMkLst>
    <p188:txBody>
      <a:bodyPr/>
      <a:lstStyle/>
      <a:p>
        <a:r>
          <a:rPr lang="en-GB"/>
          <a:t>Bullet point animations? 
Depends how long this slide is. </a:t>
        </a:r>
      </a:p>
    </p188:txBody>
    <p188:extLst>
      <p:ext xmlns:p="http://schemas.openxmlformats.org/presentationml/2006/main" uri="{57CB4572-C831-44C2-8A1C-0ADB6CCDFE69}">
        <p223:reactions xmlns:p223="http://schemas.microsoft.com/office/powerpoint/2022/03/main">
          <p223:rxn type="👍">
            <p223:instance time="2026-06-09T14:39:41.805" authorId="{3E8759C8-306B-1394-F329-DE564F1B67BA}"/>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5290" cy="495935"/>
          </a:xfrm>
          <a:prstGeom prst="rect">
            <a:avLst/>
          </a:prstGeom>
        </p:spPr>
        <p:txBody>
          <a:bodyPr vert="horz" lIns="94458" tIns="47229" rIns="94458" bIns="47229" rtlCol="0"/>
          <a:lstStyle>
            <a:lvl1pPr algn="l">
              <a:defRPr sz="1200"/>
            </a:lvl1pPr>
          </a:lstStyle>
          <a:p>
            <a:endParaRPr lang="en-GB"/>
          </a:p>
        </p:txBody>
      </p:sp>
      <p:sp>
        <p:nvSpPr>
          <p:cNvPr id="3" name="Date Placeholder 2"/>
          <p:cNvSpPr>
            <a:spLocks noGrp="1"/>
          </p:cNvSpPr>
          <p:nvPr>
            <p:ph type="dt" sz="quarter" idx="1"/>
          </p:nvPr>
        </p:nvSpPr>
        <p:spPr>
          <a:xfrm>
            <a:off x="3863033" y="0"/>
            <a:ext cx="2955290" cy="495935"/>
          </a:xfrm>
          <a:prstGeom prst="rect">
            <a:avLst/>
          </a:prstGeom>
        </p:spPr>
        <p:txBody>
          <a:bodyPr vert="horz" lIns="94458" tIns="47229" rIns="94458" bIns="47229" rtlCol="0"/>
          <a:lstStyle>
            <a:lvl1pPr algn="r">
              <a:defRPr sz="1200"/>
            </a:lvl1pPr>
          </a:lstStyle>
          <a:p>
            <a:fld id="{771C034F-26C8-4058-8CC1-BDBC4DD18920}" type="datetimeFigureOut">
              <a:rPr lang="en-GB" smtClean="0"/>
              <a:pPr/>
              <a:t>17/07/2026</a:t>
            </a:fld>
            <a:endParaRPr lang="en-GB"/>
          </a:p>
        </p:txBody>
      </p:sp>
      <p:sp>
        <p:nvSpPr>
          <p:cNvPr id="4" name="Footer Placeholder 3"/>
          <p:cNvSpPr>
            <a:spLocks noGrp="1"/>
          </p:cNvSpPr>
          <p:nvPr>
            <p:ph type="ftr" sz="quarter" idx="2"/>
          </p:nvPr>
        </p:nvSpPr>
        <p:spPr>
          <a:xfrm>
            <a:off x="0" y="9421044"/>
            <a:ext cx="2955290" cy="495935"/>
          </a:xfrm>
          <a:prstGeom prst="rect">
            <a:avLst/>
          </a:prstGeom>
        </p:spPr>
        <p:txBody>
          <a:bodyPr vert="horz" lIns="94458" tIns="47229" rIns="94458" bIns="47229" rtlCol="0" anchor="b"/>
          <a:lstStyle>
            <a:lvl1pPr algn="l">
              <a:defRPr sz="1200"/>
            </a:lvl1pPr>
          </a:lstStyle>
          <a:p>
            <a:endParaRPr lang="en-GB"/>
          </a:p>
        </p:txBody>
      </p:sp>
      <p:sp>
        <p:nvSpPr>
          <p:cNvPr id="5" name="Slide Number Placeholder 4"/>
          <p:cNvSpPr>
            <a:spLocks noGrp="1"/>
          </p:cNvSpPr>
          <p:nvPr>
            <p:ph type="sldNum" sz="quarter" idx="3"/>
          </p:nvPr>
        </p:nvSpPr>
        <p:spPr>
          <a:xfrm>
            <a:off x="3863033" y="9421044"/>
            <a:ext cx="2955290" cy="495935"/>
          </a:xfrm>
          <a:prstGeom prst="rect">
            <a:avLst/>
          </a:prstGeom>
        </p:spPr>
        <p:txBody>
          <a:bodyPr vert="horz" lIns="94458" tIns="47229" rIns="94458" bIns="47229" rtlCol="0" anchor="b"/>
          <a:lstStyle>
            <a:lvl1pPr algn="r">
              <a:defRPr sz="1200"/>
            </a:lvl1pPr>
          </a:lstStyle>
          <a:p>
            <a:fld id="{53AE9461-7E1E-4337-A9FE-FD246CFAF25E}" type="slidenum">
              <a:rPr lang="en-GB" smtClean="0"/>
              <a:pPr/>
              <a:t>‹#›</a:t>
            </a:fld>
            <a:endParaRPr lang="en-GB"/>
          </a:p>
        </p:txBody>
      </p:sp>
    </p:spTree>
    <p:extLst>
      <p:ext uri="{BB962C8B-B14F-4D97-AF65-F5344CB8AC3E}">
        <p14:creationId xmlns:p14="http://schemas.microsoft.com/office/powerpoint/2010/main" val="27754879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4976" cy="49585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63350" y="0"/>
            <a:ext cx="2954976" cy="495853"/>
          </a:xfrm>
          <a:prstGeom prst="rect">
            <a:avLst/>
          </a:prstGeom>
        </p:spPr>
        <p:txBody>
          <a:bodyPr vert="horz" lIns="91440" tIns="45720" rIns="91440" bIns="45720" rtlCol="0"/>
          <a:lstStyle>
            <a:lvl1pPr algn="r">
              <a:defRPr sz="1200"/>
            </a:lvl1pPr>
          </a:lstStyle>
          <a:p>
            <a:fld id="{C74DB434-8BBE-7945-8E85-FDD1879768D6}" type="datetimeFigureOut">
              <a:rPr lang="en-US" smtClean="0"/>
              <a:pPr/>
              <a:t>7/17/2026</a:t>
            </a:fld>
            <a:endParaRPr lang="en-US"/>
          </a:p>
        </p:txBody>
      </p:sp>
      <p:sp>
        <p:nvSpPr>
          <p:cNvPr id="4" name="Slide Image Placeholder 3"/>
          <p:cNvSpPr>
            <a:spLocks noGrp="1" noRot="1" noChangeAspect="1"/>
          </p:cNvSpPr>
          <p:nvPr>
            <p:ph type="sldImg" idx="2"/>
          </p:nvPr>
        </p:nvSpPr>
        <p:spPr>
          <a:xfrm>
            <a:off x="931863" y="744538"/>
            <a:ext cx="4956175" cy="37179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1676" y="4710608"/>
            <a:ext cx="5456550" cy="4464312"/>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421215"/>
            <a:ext cx="2954976" cy="49585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63350" y="9421215"/>
            <a:ext cx="2954976" cy="495853"/>
          </a:xfrm>
          <a:prstGeom prst="rect">
            <a:avLst/>
          </a:prstGeom>
        </p:spPr>
        <p:txBody>
          <a:bodyPr vert="horz" lIns="91440" tIns="45720" rIns="91440" bIns="45720" rtlCol="0" anchor="b"/>
          <a:lstStyle>
            <a:lvl1pPr algn="r">
              <a:defRPr sz="1200"/>
            </a:lvl1pPr>
          </a:lstStyle>
          <a:p>
            <a:fld id="{B0146AA5-2F73-C34D-B31A-8BE5235C5F9C}" type="slidenum">
              <a:rPr lang="en-US" smtClean="0"/>
              <a:pPr/>
              <a:t>‹#›</a:t>
            </a:fld>
            <a:endParaRPr lang="en-US"/>
          </a:p>
        </p:txBody>
      </p:sp>
    </p:spTree>
    <p:extLst>
      <p:ext uri="{BB962C8B-B14F-4D97-AF65-F5344CB8AC3E}">
        <p14:creationId xmlns:p14="http://schemas.microsoft.com/office/powerpoint/2010/main" val="238023321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pPr>
              <a:lnSpc>
                <a:spcPct val="120000"/>
              </a:lnSpc>
            </a:pPr>
            <a:r>
              <a:rPr lang="en-GB" sz="1200" dirty="0">
                <a:solidFill>
                  <a:schemeClr val="tx1"/>
                </a:solidFill>
              </a:rPr>
              <a:t>Module 1 – </a:t>
            </a:r>
            <a:r>
              <a:rPr lang="en-GB" sz="1200" b="1" dirty="0">
                <a:solidFill>
                  <a:schemeClr val="tx1"/>
                </a:solidFill>
              </a:rPr>
              <a:t>What is Bid Writing? </a:t>
            </a:r>
          </a:p>
          <a:p>
            <a:pPr>
              <a:lnSpc>
                <a:spcPct val="120000"/>
              </a:lnSpc>
            </a:pPr>
            <a:r>
              <a:rPr lang="en-GB" sz="1200" dirty="0">
                <a:solidFill>
                  <a:schemeClr val="tx1"/>
                </a:solidFill>
              </a:rPr>
              <a:t>Module 2 – </a:t>
            </a:r>
            <a:r>
              <a:rPr lang="en-GB" sz="1200" b="1" dirty="0">
                <a:solidFill>
                  <a:schemeClr val="tx1"/>
                </a:solidFill>
              </a:rPr>
              <a:t>Organisation Background </a:t>
            </a:r>
          </a:p>
          <a:p>
            <a:pPr>
              <a:lnSpc>
                <a:spcPct val="120000"/>
              </a:lnSpc>
            </a:pPr>
            <a:r>
              <a:rPr lang="en-GB" sz="1200" dirty="0">
                <a:solidFill>
                  <a:schemeClr val="tx1"/>
                </a:solidFill>
              </a:rPr>
              <a:t>Module 3 – </a:t>
            </a:r>
            <a:r>
              <a:rPr lang="en-GB" sz="1200" b="1" dirty="0">
                <a:solidFill>
                  <a:schemeClr val="tx1"/>
                </a:solidFill>
              </a:rPr>
              <a:t>Project Details &amp; Budget </a:t>
            </a:r>
          </a:p>
          <a:p>
            <a:pPr>
              <a:lnSpc>
                <a:spcPct val="120000"/>
              </a:lnSpc>
            </a:pPr>
            <a:r>
              <a:rPr lang="en-GB" sz="1200" dirty="0">
                <a:solidFill>
                  <a:schemeClr val="tx1"/>
                </a:solidFill>
              </a:rPr>
              <a:t>Module 4 – </a:t>
            </a:r>
            <a:r>
              <a:rPr lang="en-GB" sz="1200" b="1" dirty="0">
                <a:solidFill>
                  <a:schemeClr val="tx1"/>
                </a:solidFill>
              </a:rPr>
              <a:t>Evidencing Need </a:t>
            </a:r>
          </a:p>
          <a:p>
            <a:pPr>
              <a:lnSpc>
                <a:spcPct val="120000"/>
              </a:lnSpc>
            </a:pPr>
            <a:r>
              <a:rPr lang="en-GB" sz="1200" dirty="0">
                <a:solidFill>
                  <a:schemeClr val="tx1"/>
                </a:solidFill>
              </a:rPr>
              <a:t>Module 5 – </a:t>
            </a:r>
            <a:r>
              <a:rPr lang="en-GB" sz="1200" b="1" dirty="0">
                <a:solidFill>
                  <a:schemeClr val="tx1"/>
                </a:solidFill>
              </a:rPr>
              <a:t>Demonstrating Outcomes </a:t>
            </a:r>
          </a:p>
          <a:p>
            <a:pPr>
              <a:lnSpc>
                <a:spcPct val="120000"/>
              </a:lnSpc>
            </a:pPr>
            <a:r>
              <a:rPr lang="en-GB" sz="1200" dirty="0">
                <a:solidFill>
                  <a:schemeClr val="tx1"/>
                </a:solidFill>
              </a:rPr>
              <a:t>Module 6 – </a:t>
            </a:r>
            <a:r>
              <a:rPr lang="en-GB" sz="1200" b="1" dirty="0">
                <a:solidFill>
                  <a:schemeClr val="tx1"/>
                </a:solidFill>
              </a:rPr>
              <a:t>Prospecting: Finding the right Funds </a:t>
            </a:r>
          </a:p>
          <a:p>
            <a:pPr marL="0" marR="0" lvl="0" indent="0" algn="l" defTabSz="457200" rtl="0" eaLnBrk="1" fontAlgn="auto" latinLnBrk="0" hangingPunct="1">
              <a:lnSpc>
                <a:spcPct val="120000"/>
              </a:lnSpc>
              <a:spcBef>
                <a:spcPts val="0"/>
              </a:spcBef>
              <a:spcAft>
                <a:spcPts val="0"/>
              </a:spcAft>
              <a:buClrTx/>
              <a:buSzTx/>
              <a:buFontTx/>
              <a:buNone/>
              <a:tabLst/>
              <a:defRPr/>
            </a:pPr>
            <a:r>
              <a:rPr lang="en-GB" sz="1200" b="0" dirty="0">
                <a:solidFill>
                  <a:schemeClr val="tx1"/>
                </a:solidFill>
              </a:rPr>
              <a:t>Module 7 – </a:t>
            </a:r>
            <a:r>
              <a:rPr lang="en-GB" sz="1200" b="1" dirty="0">
                <a:solidFill>
                  <a:schemeClr val="tx1"/>
                </a:solidFill>
              </a:rPr>
              <a:t>Simple Bid Writing</a:t>
            </a:r>
          </a:p>
          <a:p>
            <a:pPr>
              <a:lnSpc>
                <a:spcPct val="120000"/>
              </a:lnSpc>
            </a:pPr>
            <a:r>
              <a:rPr lang="en-GB" sz="1200" dirty="0">
                <a:solidFill>
                  <a:schemeClr val="tx1"/>
                </a:solidFill>
              </a:rPr>
              <a:t>Module 8 – </a:t>
            </a:r>
            <a:r>
              <a:rPr lang="en-GB" sz="1200" b="1" dirty="0">
                <a:solidFill>
                  <a:schemeClr val="tx1"/>
                </a:solidFill>
              </a:rPr>
              <a:t>How applications are assessed </a:t>
            </a:r>
          </a:p>
          <a:p>
            <a:pPr>
              <a:lnSpc>
                <a:spcPct val="120000"/>
              </a:lnSpc>
            </a:pPr>
            <a:r>
              <a:rPr lang="en-GB" sz="1200" dirty="0">
                <a:solidFill>
                  <a:schemeClr val="tx1"/>
                </a:solidFill>
              </a:rPr>
              <a:t>Module 9 – </a:t>
            </a:r>
            <a:r>
              <a:rPr lang="en-GB" sz="1200" b="1" dirty="0">
                <a:solidFill>
                  <a:schemeClr val="tx1"/>
                </a:solidFill>
              </a:rPr>
              <a:t>AI in Bid Writing</a:t>
            </a:r>
          </a:p>
          <a:p>
            <a:pPr>
              <a:lnSpc>
                <a:spcPct val="120000"/>
              </a:lnSpc>
            </a:pPr>
            <a:r>
              <a:rPr lang="en-GB" sz="1200" dirty="0">
                <a:solidFill>
                  <a:schemeClr val="tx1"/>
                </a:solidFill>
              </a:rPr>
              <a:t>Module 10 – </a:t>
            </a:r>
            <a:r>
              <a:rPr lang="en-GB" sz="1200" b="1" dirty="0">
                <a:solidFill>
                  <a:schemeClr val="tx1"/>
                </a:solidFill>
              </a:rPr>
              <a:t>Maximising Success </a:t>
            </a:r>
            <a:r>
              <a:rPr lang="en-GB" sz="1200" b="1" dirty="0"/>
              <a:t>R</a:t>
            </a:r>
            <a:r>
              <a:rPr lang="en-GB" sz="1200" b="1" dirty="0">
                <a:solidFill>
                  <a:schemeClr val="tx1"/>
                </a:solidFill>
              </a:rPr>
              <a:t>ates </a:t>
            </a:r>
          </a:p>
          <a:p>
            <a:pPr>
              <a:lnSpc>
                <a:spcPct val="120000"/>
              </a:lnSpc>
            </a:pPr>
            <a:r>
              <a:rPr lang="en-GB" sz="1200" dirty="0">
                <a:solidFill>
                  <a:schemeClr val="tx1"/>
                </a:solidFill>
              </a:rPr>
              <a:t>Summary &amp; Reflections </a:t>
            </a:r>
          </a:p>
          <a:p>
            <a:pPr>
              <a:lnSpc>
                <a:spcPct val="120000"/>
              </a:lnSpc>
            </a:pPr>
            <a:r>
              <a:rPr lang="en-GB" sz="1200" dirty="0">
                <a:solidFill>
                  <a:schemeClr val="tx1"/>
                </a:solidFill>
              </a:rPr>
              <a:t>Post Training - Signposting and links to further resources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146AA5-2F73-C34D-B31A-8BE5235C5F9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64603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Hit by 10:45.</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12</a:t>
            </a:fld>
            <a:endParaRPr lang="en-US"/>
          </a:p>
        </p:txBody>
      </p:sp>
    </p:spTree>
    <p:extLst>
      <p:ext uri="{BB962C8B-B14F-4D97-AF65-F5344CB8AC3E}">
        <p14:creationId xmlns:p14="http://schemas.microsoft.com/office/powerpoint/2010/main" val="14653172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13</a:t>
            </a:fld>
            <a:endParaRPr lang="en-US"/>
          </a:p>
        </p:txBody>
      </p:sp>
    </p:spTree>
    <p:extLst>
      <p:ext uri="{BB962C8B-B14F-4D97-AF65-F5344CB8AC3E}">
        <p14:creationId xmlns:p14="http://schemas.microsoft.com/office/powerpoint/2010/main" val="17170249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3BE9D-54B7-7B77-57FF-2A800CB540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F32BCF-CFB3-5157-E123-0DB26D214A26}"/>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82FE74C8-5110-7DFC-9CDD-B7A2D7F75AE0}"/>
              </a:ext>
            </a:extLst>
          </p:cNvPr>
          <p:cNvSpPr>
            <a:spLocks noGrp="1"/>
          </p:cNvSpPr>
          <p:nvPr>
            <p:ph type="body" idx="1"/>
          </p:nvPr>
        </p:nvSpPr>
        <p:spPr/>
        <p:txBody>
          <a:bodyPr/>
          <a:lstStyle/>
          <a:p>
            <a:r>
              <a:rPr lang="en-US" dirty="0"/>
              <a:t>Anecdotal – though community consultation. This is that need that we have seen show up. Within the mix of other arguments. </a:t>
            </a:r>
          </a:p>
          <a:p>
            <a:r>
              <a:rPr lang="en-GB" dirty="0"/>
              <a:t>Requests from local people – how many people, who, what kind of people. Already identified need for 10 locals…</a:t>
            </a:r>
          </a:p>
          <a:p>
            <a:r>
              <a:rPr lang="en-GB" dirty="0"/>
              <a:t>Requests from local agencies – local partners not able to fill gap but identified a need.</a:t>
            </a:r>
          </a:p>
          <a:p>
            <a:r>
              <a:rPr lang="en-GB" dirty="0"/>
              <a:t>Consultation – surveys from local people. Easier way to do it i.e. via SurveyMonkey. End of an event, ask people a question to get consultation idea. </a:t>
            </a:r>
          </a:p>
          <a:p>
            <a:r>
              <a:rPr lang="en-GB" dirty="0"/>
              <a:t>Case studies – can be a really powerful tool. Brings an application to life. </a:t>
            </a:r>
            <a:r>
              <a:rPr lang="en-GB" dirty="0" err="1"/>
              <a:t>Emmotive</a:t>
            </a:r>
            <a:r>
              <a:rPr lang="en-GB" dirty="0"/>
              <a:t> language. Instead of using paragraph long quotes, summarising it into 1-2 lines. More powerful.</a:t>
            </a:r>
          </a:p>
          <a:p>
            <a:endParaRPr lang="en-GB" dirty="0"/>
          </a:p>
          <a:p>
            <a:r>
              <a:rPr lang="en-GB" dirty="0"/>
              <a:t>Be realistic with what level of community engagement you can have. </a:t>
            </a:r>
          </a:p>
        </p:txBody>
      </p:sp>
      <p:sp>
        <p:nvSpPr>
          <p:cNvPr id="4" name="Slide Number Placeholder 3">
            <a:extLst>
              <a:ext uri="{FF2B5EF4-FFF2-40B4-BE49-F238E27FC236}">
                <a16:creationId xmlns:a16="http://schemas.microsoft.com/office/drawing/2014/main" id="{73307827-16CC-B65B-D1B5-E277F6671C67}"/>
              </a:ext>
            </a:extLst>
          </p:cNvPr>
          <p:cNvSpPr>
            <a:spLocks noGrp="1"/>
          </p:cNvSpPr>
          <p:nvPr>
            <p:ph type="sldNum" sz="quarter" idx="5"/>
          </p:nvPr>
        </p:nvSpPr>
        <p:spPr/>
        <p:txBody>
          <a:bodyPr/>
          <a:lstStyle/>
          <a:p>
            <a:fld id="{B0146AA5-2F73-C34D-B31A-8BE5235C5F9C}" type="slidenum">
              <a:rPr lang="en-US" smtClean="0"/>
              <a:pPr/>
              <a:t>14</a:t>
            </a:fld>
            <a:endParaRPr lang="en-US"/>
          </a:p>
        </p:txBody>
      </p:sp>
    </p:spTree>
    <p:extLst>
      <p:ext uri="{BB962C8B-B14F-4D97-AF65-F5344CB8AC3E}">
        <p14:creationId xmlns:p14="http://schemas.microsoft.com/office/powerpoint/2010/main" val="51885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External data/stats – some of the strongest need you can identify. Deprivation indices of your area/community. Local age groups isolation stats. Whatever it may be.</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REFER to Evidence of Need handout that will include in follow up emails. </a:t>
            </a:r>
          </a:p>
        </p:txBody>
      </p:sp>
      <p:sp>
        <p:nvSpPr>
          <p:cNvPr id="4" name="Slide Number Placeholder 3"/>
          <p:cNvSpPr>
            <a:spLocks noGrp="1"/>
          </p:cNvSpPr>
          <p:nvPr>
            <p:ph type="sldNum" sz="quarter" idx="5"/>
          </p:nvPr>
        </p:nvSpPr>
        <p:spPr/>
        <p:txBody>
          <a:bodyPr/>
          <a:lstStyle/>
          <a:p>
            <a:fld id="{B0146AA5-2F73-C34D-B31A-8BE5235C5F9C}" type="slidenum">
              <a:rPr lang="en-US" smtClean="0"/>
              <a:pPr/>
              <a:t>15</a:t>
            </a:fld>
            <a:endParaRPr lang="en-US"/>
          </a:p>
        </p:txBody>
      </p:sp>
    </p:spTree>
    <p:extLst>
      <p:ext uri="{BB962C8B-B14F-4D97-AF65-F5344CB8AC3E}">
        <p14:creationId xmlns:p14="http://schemas.microsoft.com/office/powerpoint/2010/main" val="9291482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9B12A5-D0F8-0B08-4ACA-E499ABD0BF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E6577F-C652-3937-1AE6-89550981BCE5}"/>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E7380E0F-2969-BFAF-5F2C-F648CE0C1E3E}"/>
              </a:ext>
            </a:extLst>
          </p:cNvPr>
          <p:cNvSpPr>
            <a:spLocks noGrp="1"/>
          </p:cNvSpPr>
          <p:nvPr>
            <p:ph type="body" idx="1"/>
          </p:nvPr>
        </p:nvSpPr>
        <p:spPr/>
        <p:txBody>
          <a:bodyPr/>
          <a:lstStyle/>
          <a:p>
            <a:r>
              <a:rPr lang="en-US" dirty="0"/>
              <a:t>External data/stats – some of the strongest need you can identify. Deprivation indices of your area/community. Local age groups isolation stats. Whatever it may be.</a:t>
            </a:r>
          </a:p>
        </p:txBody>
      </p:sp>
      <p:sp>
        <p:nvSpPr>
          <p:cNvPr id="4" name="Slide Number Placeholder 3">
            <a:extLst>
              <a:ext uri="{FF2B5EF4-FFF2-40B4-BE49-F238E27FC236}">
                <a16:creationId xmlns:a16="http://schemas.microsoft.com/office/drawing/2014/main" id="{A90C276D-4CB2-F6C6-61FA-DBBB847A9293}"/>
              </a:ext>
            </a:extLst>
          </p:cNvPr>
          <p:cNvSpPr>
            <a:spLocks noGrp="1"/>
          </p:cNvSpPr>
          <p:nvPr>
            <p:ph type="sldNum" sz="quarter" idx="5"/>
          </p:nvPr>
        </p:nvSpPr>
        <p:spPr/>
        <p:txBody>
          <a:bodyPr/>
          <a:lstStyle/>
          <a:p>
            <a:fld id="{B0146AA5-2F73-C34D-B31A-8BE5235C5F9C}" type="slidenum">
              <a:rPr lang="en-US" smtClean="0"/>
              <a:pPr/>
              <a:t>16</a:t>
            </a:fld>
            <a:endParaRPr lang="en-US"/>
          </a:p>
        </p:txBody>
      </p:sp>
    </p:spTree>
    <p:extLst>
      <p:ext uri="{BB962C8B-B14F-4D97-AF65-F5344CB8AC3E}">
        <p14:creationId xmlns:p14="http://schemas.microsoft.com/office/powerpoint/2010/main" val="512115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150BA-5498-B3D2-DCEC-813091047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3324B-CA52-4BB4-FE81-9BE0B1084277}"/>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79408B79-3EE9-1B87-876E-2729A9536A1C}"/>
              </a:ext>
            </a:extLst>
          </p:cNvPr>
          <p:cNvSpPr>
            <a:spLocks noGrp="1"/>
          </p:cNvSpPr>
          <p:nvPr>
            <p:ph type="body" idx="1"/>
          </p:nvPr>
        </p:nvSpPr>
        <p:spPr/>
        <p:txBody>
          <a:bodyPr/>
          <a:lstStyle/>
          <a:p>
            <a:r>
              <a:rPr lang="en-US" dirty="0"/>
              <a:t>External data/stats – some of the strongest need you can identify. Deprivation indices of your area/community. Local age groups isolation stats. Whatever it may be.</a:t>
            </a:r>
          </a:p>
          <a:p>
            <a:r>
              <a:rPr lang="en-US" dirty="0"/>
              <a:t>EXAMPLE from Birmingham City Observatory looking at evidence of need in specific areas on local and regional level. Wherever you are based find this data locally and regionally. </a:t>
            </a:r>
          </a:p>
        </p:txBody>
      </p:sp>
      <p:sp>
        <p:nvSpPr>
          <p:cNvPr id="4" name="Slide Number Placeholder 3">
            <a:extLst>
              <a:ext uri="{FF2B5EF4-FFF2-40B4-BE49-F238E27FC236}">
                <a16:creationId xmlns:a16="http://schemas.microsoft.com/office/drawing/2014/main" id="{EA703C75-5819-66B3-9CC1-A36C046D9721}"/>
              </a:ext>
            </a:extLst>
          </p:cNvPr>
          <p:cNvSpPr>
            <a:spLocks noGrp="1"/>
          </p:cNvSpPr>
          <p:nvPr>
            <p:ph type="sldNum" sz="quarter" idx="5"/>
          </p:nvPr>
        </p:nvSpPr>
        <p:spPr/>
        <p:txBody>
          <a:bodyPr/>
          <a:lstStyle/>
          <a:p>
            <a:fld id="{B0146AA5-2F73-C34D-B31A-8BE5235C5F9C}" type="slidenum">
              <a:rPr lang="en-US" smtClean="0"/>
              <a:pPr/>
              <a:t>17</a:t>
            </a:fld>
            <a:endParaRPr lang="en-US"/>
          </a:p>
        </p:txBody>
      </p:sp>
    </p:spTree>
    <p:extLst>
      <p:ext uri="{BB962C8B-B14F-4D97-AF65-F5344CB8AC3E}">
        <p14:creationId xmlns:p14="http://schemas.microsoft.com/office/powerpoint/2010/main" val="18129667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C84D0-3184-6F71-E0B0-F7B3F3584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0A1C58-0D7F-425D-42AB-C631C0292ABD}"/>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5FA3F233-B7E1-4540-47D2-0F65A7F9F9F8}"/>
              </a:ext>
            </a:extLst>
          </p:cNvPr>
          <p:cNvSpPr>
            <a:spLocks noGrp="1"/>
          </p:cNvSpPr>
          <p:nvPr>
            <p:ph type="body" idx="1"/>
          </p:nvPr>
        </p:nvSpPr>
        <p:spPr/>
        <p:txBody>
          <a:bodyPr/>
          <a:lstStyle/>
          <a:p>
            <a:r>
              <a:rPr lang="en-US" dirty="0"/>
              <a:t>External data/stats – some of the strongest need you can identify. Deprivation indices of your area/community. Local age groups isolation stats. Whatever it may be.</a:t>
            </a:r>
          </a:p>
          <a:p>
            <a:r>
              <a:rPr lang="en-US" dirty="0"/>
              <a:t>EXAMPLE needs assessment of local authorities – this may look different for each area. But myriad of data within there.</a:t>
            </a:r>
          </a:p>
          <a:p>
            <a:r>
              <a:rPr lang="en-US" dirty="0"/>
              <a:t>How the need taps into regional but also national needs assessments</a:t>
            </a:r>
          </a:p>
        </p:txBody>
      </p:sp>
      <p:sp>
        <p:nvSpPr>
          <p:cNvPr id="4" name="Slide Number Placeholder 3">
            <a:extLst>
              <a:ext uri="{FF2B5EF4-FFF2-40B4-BE49-F238E27FC236}">
                <a16:creationId xmlns:a16="http://schemas.microsoft.com/office/drawing/2014/main" id="{CF84320A-B910-01AB-A09E-9511D41845ED}"/>
              </a:ext>
            </a:extLst>
          </p:cNvPr>
          <p:cNvSpPr>
            <a:spLocks noGrp="1"/>
          </p:cNvSpPr>
          <p:nvPr>
            <p:ph type="sldNum" sz="quarter" idx="5"/>
          </p:nvPr>
        </p:nvSpPr>
        <p:spPr/>
        <p:txBody>
          <a:bodyPr/>
          <a:lstStyle/>
          <a:p>
            <a:fld id="{B0146AA5-2F73-C34D-B31A-8BE5235C5F9C}" type="slidenum">
              <a:rPr lang="en-US" smtClean="0"/>
              <a:pPr/>
              <a:t>18</a:t>
            </a:fld>
            <a:endParaRPr lang="en-US"/>
          </a:p>
        </p:txBody>
      </p:sp>
    </p:spTree>
    <p:extLst>
      <p:ext uri="{BB962C8B-B14F-4D97-AF65-F5344CB8AC3E}">
        <p14:creationId xmlns:p14="http://schemas.microsoft.com/office/powerpoint/2010/main" val="1549683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B70E0-C1C8-A93A-E1AE-377FA7E605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4D2260-54F2-E160-93D4-92C06AB53860}"/>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09CF2D24-41BF-8EF0-EE9E-B44866265F05}"/>
              </a:ext>
            </a:extLst>
          </p:cNvPr>
          <p:cNvSpPr>
            <a:spLocks noGrp="1"/>
          </p:cNvSpPr>
          <p:nvPr>
            <p:ph type="body" idx="1"/>
          </p:nvPr>
        </p:nvSpPr>
        <p:spPr/>
        <p:txBody>
          <a:bodyPr/>
          <a:lstStyle/>
          <a:p>
            <a:r>
              <a:rPr lang="en-US" dirty="0"/>
              <a:t>Ask to share in chat box if no time to open up for mini chat.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REFER to Evidence of Need handout that will include in follow up emails. </a:t>
            </a:r>
          </a:p>
          <a:p>
            <a:endParaRPr lang="en-US" dirty="0"/>
          </a:p>
        </p:txBody>
      </p:sp>
      <p:sp>
        <p:nvSpPr>
          <p:cNvPr id="4" name="Slide Number Placeholder 3">
            <a:extLst>
              <a:ext uri="{FF2B5EF4-FFF2-40B4-BE49-F238E27FC236}">
                <a16:creationId xmlns:a16="http://schemas.microsoft.com/office/drawing/2014/main" id="{1EAAC9B2-A128-6C9B-F2DA-DCACE8663B7C}"/>
              </a:ext>
            </a:extLst>
          </p:cNvPr>
          <p:cNvSpPr>
            <a:spLocks noGrp="1"/>
          </p:cNvSpPr>
          <p:nvPr>
            <p:ph type="sldNum" sz="quarter" idx="5"/>
          </p:nvPr>
        </p:nvSpPr>
        <p:spPr/>
        <p:txBody>
          <a:bodyPr/>
          <a:lstStyle/>
          <a:p>
            <a:fld id="{B0146AA5-2F73-C34D-B31A-8BE5235C5F9C}" type="slidenum">
              <a:rPr lang="en-US" smtClean="0"/>
              <a:pPr/>
              <a:t>19</a:t>
            </a:fld>
            <a:endParaRPr lang="en-US"/>
          </a:p>
        </p:txBody>
      </p:sp>
    </p:spTree>
    <p:extLst>
      <p:ext uri="{BB962C8B-B14F-4D97-AF65-F5344CB8AC3E}">
        <p14:creationId xmlns:p14="http://schemas.microsoft.com/office/powerpoint/2010/main" val="111096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5 minutes to do activity. Put it in the chat box.</a:t>
            </a:r>
          </a:p>
          <a:p>
            <a:r>
              <a:rPr lang="en-US" dirty="0"/>
              <a:t>Give me an example of how you do it / would do it in an application. And we can talk through it. </a:t>
            </a:r>
          </a:p>
          <a:p>
            <a:endParaRPr lang="en-US" dirty="0"/>
          </a:p>
          <a:p>
            <a:r>
              <a:rPr lang="en-US" dirty="0"/>
              <a:t>Use of stats / hearing voices of beneficiaries vs we believe this because we think this is how it is </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20</a:t>
            </a:fld>
            <a:endParaRPr lang="en-US"/>
          </a:p>
        </p:txBody>
      </p:sp>
    </p:spTree>
    <p:extLst>
      <p:ext uri="{BB962C8B-B14F-4D97-AF65-F5344CB8AC3E}">
        <p14:creationId xmlns:p14="http://schemas.microsoft.com/office/powerpoint/2010/main" val="36963700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Can be one of the easiest sections – using the same statement over and over. Keep figures up-to-date. Conduct further similar research. </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21</a:t>
            </a:fld>
            <a:endParaRPr lang="en-US"/>
          </a:p>
        </p:txBody>
      </p:sp>
    </p:spTree>
    <p:extLst>
      <p:ext uri="{BB962C8B-B14F-4D97-AF65-F5344CB8AC3E}">
        <p14:creationId xmlns:p14="http://schemas.microsoft.com/office/powerpoint/2010/main" val="1080469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Start by explaining what it is. Some of them may be relatively basic, but also some important points too that have to be said. </a:t>
            </a:r>
          </a:p>
          <a:p>
            <a:endParaRPr lang="en-US" dirty="0"/>
          </a:p>
          <a:p>
            <a:r>
              <a:rPr lang="en-GB" dirty="0"/>
              <a:t>Typically, some criteria that we will have to meet i.e. geographical, charity size etc. </a:t>
            </a:r>
          </a:p>
          <a:p>
            <a:r>
              <a:rPr lang="en-GB" dirty="0"/>
              <a:t>Other funders have looser criteria. But generally dig deep and learn what they like, don’t like and what they really want to fund (talk about later)</a:t>
            </a:r>
          </a:p>
          <a:p>
            <a:r>
              <a:rPr lang="en-GB" dirty="0"/>
              <a:t>Be really clear about what a funder likes/doesn’t like before spending your valuable time on it.</a:t>
            </a:r>
          </a:p>
          <a:p>
            <a:endParaRPr lang="en-GB" dirty="0"/>
          </a:p>
          <a:p>
            <a:r>
              <a:rPr lang="en-GB" dirty="0"/>
              <a:t>Level of competition that will mark success – competing against other charities. The name of the game. </a:t>
            </a:r>
          </a:p>
          <a:p>
            <a:r>
              <a:rPr lang="en-GB" dirty="0"/>
              <a:t>But not chasing perfection – good solid grant applications.</a:t>
            </a:r>
          </a:p>
          <a:p>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Bid Writing still one of the most cost effective forms of fundraising – highest ROI across FR streams. </a:t>
            </a:r>
          </a:p>
          <a:p>
            <a:r>
              <a:rPr lang="en-GB" sz="1200" kern="1200" dirty="0">
                <a:solidFill>
                  <a:schemeClr val="tx1"/>
                </a:solidFill>
                <a:effectLst/>
                <a:latin typeface="+mn-lt"/>
                <a:ea typeface="+mn-ea"/>
                <a:cs typeface="+mn-cs"/>
              </a:rPr>
              <a:t>Bid Writing should be proportionate. When bigger pots of funding – more time/resources and expectations. </a:t>
            </a:r>
          </a:p>
          <a:p>
            <a:r>
              <a:rPr lang="en-GB" sz="1200" kern="1200" dirty="0">
                <a:solidFill>
                  <a:schemeClr val="tx1"/>
                </a:solidFill>
                <a:effectLst/>
                <a:latin typeface="+mn-lt"/>
                <a:ea typeface="+mn-ea"/>
                <a:cs typeface="+mn-cs"/>
              </a:rPr>
              <a:t>Weigh this up when doing the prospecting. Be aware of any grant conditions. </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3</a:t>
            </a:fld>
            <a:endParaRPr lang="en-US"/>
          </a:p>
        </p:txBody>
      </p:sp>
    </p:spTree>
    <p:extLst>
      <p:ext uri="{BB962C8B-B14F-4D97-AF65-F5344CB8AC3E}">
        <p14:creationId xmlns:p14="http://schemas.microsoft.com/office/powerpoint/2010/main" val="42641832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2-3 minutes – in chat box let us know some different outcomes for Elderly Luncheon Club.</a:t>
            </a:r>
          </a:p>
          <a:p>
            <a:endParaRPr lang="en-US" dirty="0"/>
          </a:p>
          <a:p>
            <a:r>
              <a:rPr lang="en-US" dirty="0"/>
              <a:t>Core outcomes – what a project is set up to achieve. Think back to previous imaginary </a:t>
            </a:r>
            <a:r>
              <a:rPr lang="en-US" dirty="0" err="1"/>
              <a:t>organisations</a:t>
            </a:r>
            <a:r>
              <a:rPr lang="en-US" dirty="0"/>
              <a:t> – reduce crime. </a:t>
            </a:r>
          </a:p>
          <a:p>
            <a:r>
              <a:rPr lang="en-US" dirty="0"/>
              <a:t>Alternative outcomes – additional benefits of beneficiaries taking part.</a:t>
            </a:r>
          </a:p>
          <a:p>
            <a:endParaRPr lang="en-US" dirty="0"/>
          </a:p>
          <a:p>
            <a:r>
              <a:rPr lang="en-US" dirty="0"/>
              <a:t>Why would we be getting elderly group together? – isolation / loneliness especially in face of Covid BUT also physical health/fitness/sport skills </a:t>
            </a:r>
            <a:r>
              <a:rPr lang="en-US" dirty="0" err="1"/>
              <a:t>etc</a:t>
            </a:r>
            <a:r>
              <a:rPr lang="en-US" dirty="0"/>
              <a:t>, Talk about walking rugby projects and benefits.</a:t>
            </a:r>
          </a:p>
          <a:p>
            <a:endParaRPr lang="en-US" dirty="0"/>
          </a:p>
          <a:p>
            <a:r>
              <a:rPr lang="en-US" dirty="0"/>
              <a:t>The aim of this activity is to identify all the potential outcomes – help us to identify all funders that are potentially interested in meeting the outcomes. Go away and try this.</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23</a:t>
            </a:fld>
            <a:endParaRPr lang="en-US"/>
          </a:p>
        </p:txBody>
      </p:sp>
    </p:spTree>
    <p:extLst>
      <p:ext uri="{BB962C8B-B14F-4D97-AF65-F5344CB8AC3E}">
        <p14:creationId xmlns:p14="http://schemas.microsoft.com/office/powerpoint/2010/main" val="14902592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8A2C6-859F-1C80-D873-928CE4785F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D9DB85-B279-D8A5-7B45-A9F31DDA836E}"/>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1F3C6D44-EB7A-2A7A-3E41-9DB7A5878D8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9AC2F85-FA37-051C-3050-10B2505FA87A}"/>
              </a:ext>
            </a:extLst>
          </p:cNvPr>
          <p:cNvSpPr>
            <a:spLocks noGrp="1"/>
          </p:cNvSpPr>
          <p:nvPr>
            <p:ph type="sldNum" sz="quarter" idx="5"/>
          </p:nvPr>
        </p:nvSpPr>
        <p:spPr/>
        <p:txBody>
          <a:bodyPr/>
          <a:lstStyle/>
          <a:p>
            <a:fld id="{B0146AA5-2F73-C34D-B31A-8BE5235C5F9C}" type="slidenum">
              <a:rPr lang="en-US" smtClean="0"/>
              <a:pPr/>
              <a:t>24</a:t>
            </a:fld>
            <a:endParaRPr lang="en-US"/>
          </a:p>
        </p:txBody>
      </p:sp>
    </p:spTree>
    <p:extLst>
      <p:ext uri="{BB962C8B-B14F-4D97-AF65-F5344CB8AC3E}">
        <p14:creationId xmlns:p14="http://schemas.microsoft.com/office/powerpoint/2010/main" val="6442342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Difference just to be aware. Fundraisers can get confused about this and equally funders can get confused about this too (</a:t>
            </a:r>
            <a:r>
              <a:rPr lang="en-US" dirty="0" err="1"/>
              <a:t>haha</a:t>
            </a:r>
            <a:r>
              <a:rPr lang="en-US" dirty="0"/>
              <a:t>).</a:t>
            </a:r>
          </a:p>
          <a:p>
            <a:endParaRPr lang="en-US" dirty="0"/>
          </a:p>
          <a:p>
            <a:r>
              <a:rPr lang="en-US" dirty="0"/>
              <a:t>Output – measurable deliverable. What you are going to do or what you did. Linked to delivery. Going to be numbers associated with it.</a:t>
            </a:r>
          </a:p>
          <a:p>
            <a:r>
              <a:rPr lang="en-US" dirty="0"/>
              <a:t>Outcomes - What is being brought about as a result of your project (short-term). </a:t>
            </a:r>
          </a:p>
          <a:p>
            <a:r>
              <a:rPr lang="en-US" dirty="0"/>
              <a:t>Impact – longer term change and positive difference. Useful to think of context of debt-advice as positive outcome can come months after an initial session.</a:t>
            </a:r>
          </a:p>
          <a:p>
            <a:endParaRPr lang="en-US" dirty="0"/>
          </a:p>
          <a:p>
            <a:r>
              <a:rPr lang="en-US" dirty="0"/>
              <a:t>Difference is important because in an application – they will generally always ask outcomes section. But not always called that. </a:t>
            </a:r>
          </a:p>
          <a:p>
            <a:r>
              <a:rPr lang="en-US" dirty="0"/>
              <a:t>The impact / change / benefit / difference – types of phrases funders use. Be aware of it. </a:t>
            </a:r>
            <a:endParaRPr lang="en-GB" dirty="0"/>
          </a:p>
          <a:p>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25</a:t>
            </a:fld>
            <a:endParaRPr lang="en-US"/>
          </a:p>
        </p:txBody>
      </p:sp>
    </p:spTree>
    <p:extLst>
      <p:ext uri="{BB962C8B-B14F-4D97-AF65-F5344CB8AC3E}">
        <p14:creationId xmlns:p14="http://schemas.microsoft.com/office/powerpoint/2010/main" val="35431463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717B-66EE-FCF9-3B4F-2B2334077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434BAA-52EA-7DB1-651E-401729F9FC10}"/>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FA3234C6-040B-070B-499F-BBE238FE317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A78B33-637B-5974-9340-6381181642AA}"/>
              </a:ext>
            </a:extLst>
          </p:cNvPr>
          <p:cNvSpPr>
            <a:spLocks noGrp="1"/>
          </p:cNvSpPr>
          <p:nvPr>
            <p:ph type="sldNum" sz="quarter" idx="10"/>
          </p:nvPr>
        </p:nvSpPr>
        <p:spPr/>
        <p:txBody>
          <a:bodyPr/>
          <a:lstStyle/>
          <a:p>
            <a:fld id="{B0146AA5-2F73-C34D-B31A-8BE5235C5F9C}" type="slidenum">
              <a:rPr lang="en-US" smtClean="0"/>
              <a:pPr/>
              <a:t>26</a:t>
            </a:fld>
            <a:endParaRPr lang="en-US" dirty="0"/>
          </a:p>
        </p:txBody>
      </p:sp>
    </p:spTree>
    <p:extLst>
      <p:ext uri="{BB962C8B-B14F-4D97-AF65-F5344CB8AC3E}">
        <p14:creationId xmlns:p14="http://schemas.microsoft.com/office/powerpoint/2010/main" val="865303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69CF1-0BC6-0837-BA8C-F2132073F6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BC1524-F077-2ECC-D424-92FB005A734F}"/>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A3314A2B-6660-5505-58AB-20D956F76E99}"/>
              </a:ext>
            </a:extLst>
          </p:cNvPr>
          <p:cNvSpPr>
            <a:spLocks noGrp="1"/>
          </p:cNvSpPr>
          <p:nvPr>
            <p:ph type="body" idx="1"/>
          </p:nvPr>
        </p:nvSpPr>
        <p:spPr/>
        <p:txBody>
          <a:bodyPr>
            <a:normAutofit/>
          </a:bodyPr>
          <a:lstStyle/>
          <a:p>
            <a:pPr>
              <a:tabLst>
                <a:tab pos="2330450" algn="l"/>
              </a:tabLst>
            </a:pPr>
            <a:r>
              <a:rPr lang="en-GB" sz="1200" dirty="0">
                <a:solidFill>
                  <a:srgbClr val="FF0000"/>
                </a:solidFill>
              </a:rPr>
              <a:t>Briefly basic top tips – demonstrate credibility</a:t>
            </a:r>
          </a:p>
          <a:p>
            <a:pPr>
              <a:tabLst>
                <a:tab pos="2330450" algn="l"/>
              </a:tabLst>
            </a:pPr>
            <a:r>
              <a:rPr lang="en-GB" sz="1200" dirty="0">
                <a:solidFill>
                  <a:srgbClr val="FF0000"/>
                </a:solidFill>
              </a:rPr>
              <a:t>Doesn’t have to be fancy </a:t>
            </a:r>
          </a:p>
          <a:p>
            <a:pPr>
              <a:tabLst>
                <a:tab pos="2330450" algn="l"/>
              </a:tabLst>
            </a:pPr>
            <a:r>
              <a:rPr lang="en-GB" sz="1200" dirty="0">
                <a:solidFill>
                  <a:srgbClr val="FF0000"/>
                </a:solidFill>
              </a:rPr>
              <a:t>Basic tracking of positive outcomes to explain impact</a:t>
            </a:r>
          </a:p>
          <a:p>
            <a:pPr marL="0" marR="0" lvl="0" indent="0" algn="l" defTabSz="457200" rtl="0" eaLnBrk="1" fontAlgn="auto" latinLnBrk="0" hangingPunct="1">
              <a:lnSpc>
                <a:spcPct val="100000"/>
              </a:lnSpc>
              <a:spcBef>
                <a:spcPts val="0"/>
              </a:spcBef>
              <a:spcAft>
                <a:spcPts val="0"/>
              </a:spcAft>
              <a:buClrTx/>
              <a:buSzTx/>
              <a:buFontTx/>
              <a:buNone/>
              <a:tabLst>
                <a:tab pos="2330450" algn="l"/>
              </a:tabLst>
              <a:defRPr/>
            </a:pPr>
            <a:r>
              <a:rPr lang="en-US" sz="1200" b="1" dirty="0"/>
              <a:t>Key message:</a:t>
            </a:r>
            <a:r>
              <a:rPr lang="en-US" sz="1200" dirty="0"/>
              <a:t> </a:t>
            </a:r>
            <a:r>
              <a:rPr lang="en-US" sz="1200" i="1" dirty="0"/>
              <a:t>Everything you measure should link back to your mission and the needs you exist to meet.</a:t>
            </a:r>
            <a:endParaRPr lang="en-US" sz="1200" dirty="0"/>
          </a:p>
        </p:txBody>
      </p:sp>
      <p:sp>
        <p:nvSpPr>
          <p:cNvPr id="4" name="Slide Number Placeholder 3">
            <a:extLst>
              <a:ext uri="{FF2B5EF4-FFF2-40B4-BE49-F238E27FC236}">
                <a16:creationId xmlns:a16="http://schemas.microsoft.com/office/drawing/2014/main" id="{10E36F19-B9CC-DF94-F913-A9809FE3A47D}"/>
              </a:ext>
            </a:extLst>
          </p:cNvPr>
          <p:cNvSpPr>
            <a:spLocks noGrp="1"/>
          </p:cNvSpPr>
          <p:nvPr>
            <p:ph type="sldNum" sz="quarter" idx="10"/>
          </p:nvPr>
        </p:nvSpPr>
        <p:spPr/>
        <p:txBody>
          <a:bodyPr/>
          <a:lstStyle/>
          <a:p>
            <a:fld id="{B0146AA5-2F73-C34D-B31A-8BE5235C5F9C}" type="slidenum">
              <a:rPr lang="en-US" smtClean="0"/>
              <a:pPr/>
              <a:t>27</a:t>
            </a:fld>
            <a:endParaRPr lang="en-US"/>
          </a:p>
        </p:txBody>
      </p:sp>
    </p:spTree>
    <p:extLst>
      <p:ext uri="{BB962C8B-B14F-4D97-AF65-F5344CB8AC3E}">
        <p14:creationId xmlns:p14="http://schemas.microsoft.com/office/powerpoint/2010/main" val="519977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GB" dirty="0"/>
              <a:t>	STARTING POINT - Finding the ‘right’ funder that aligns with your charitable organisation, your cause.</a:t>
            </a:r>
          </a:p>
          <a:p>
            <a:r>
              <a:rPr lang="en-GB" dirty="0"/>
              <a:t>And whose basic criteria and eligibility that you meet.</a:t>
            </a:r>
          </a:p>
          <a:p>
            <a:endParaRPr lang="en-GB" dirty="0"/>
          </a:p>
          <a:p>
            <a:r>
              <a:rPr lang="en-US" dirty="0"/>
              <a:t>When times are tough, we tend to panic and apply to any old funder or wherever people tell us there’s money. </a:t>
            </a:r>
          </a:p>
          <a:p>
            <a:r>
              <a:rPr lang="en-US" dirty="0"/>
              <a:t>Is that the best use of our precious time and resources? Do good prospecting. Think about who’s right for us.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Targeted search rather than a shot in the dark scattergun approach. Think about how you’re spending your time. </a:t>
            </a:r>
          </a:p>
          <a:p>
            <a:r>
              <a:rPr lang="en-GB" dirty="0"/>
              <a:t>12000 UK grant funders. Can’t be expected to go through an A-Z of all these (like I used to think ha). </a:t>
            </a:r>
          </a:p>
          <a:p>
            <a:endParaRPr lang="en-GB" dirty="0"/>
          </a:p>
          <a:p>
            <a:r>
              <a:rPr lang="en-GB" dirty="0"/>
              <a:t>So make sure you’re hitting that criteria and eligibility.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Expect funder to be doing (at least some) due diligence, eligibility checks. </a:t>
            </a:r>
          </a:p>
          <a:p>
            <a:r>
              <a:rPr lang="en-GB" dirty="0"/>
              <a:t>Otherwise fitting square peg into a round hole. Not the most effective approach.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Proactive with this vs being reactive and firefighting to fill a gap.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Meeting funders needs balance of combining requirements of funder and your own needs. Adapting to meet requirements BUT not if it doesn’t make sense for you. </a:t>
            </a:r>
            <a:endParaRPr lang="en-GB" dirty="0"/>
          </a:p>
          <a:p>
            <a:endParaRPr lang="en-GB" dirty="0"/>
          </a:p>
          <a:p>
            <a:r>
              <a:rPr lang="en-GB" dirty="0"/>
              <a:t>No matter how amazing your application is, so many fall down by not spending the time doing this initial detective work.</a:t>
            </a:r>
          </a:p>
          <a:p>
            <a:r>
              <a:rPr lang="en-GB" dirty="0"/>
              <a:t>Prospecting is so important to get right. </a:t>
            </a:r>
          </a:p>
          <a:p>
            <a:endParaRPr lang="en-GB" dirty="0"/>
          </a:p>
          <a:p>
            <a:r>
              <a:rPr lang="en-GB" dirty="0"/>
              <a:t>Where you’re unsure if you’re the right fit, and where possible have conversations with funders. </a:t>
            </a:r>
          </a:p>
          <a:p>
            <a:r>
              <a:rPr lang="en-GB" dirty="0"/>
              <a:t>Make sure it’s not something obvious from their website.</a:t>
            </a:r>
          </a:p>
          <a:p>
            <a:r>
              <a:rPr lang="en-GB" dirty="0"/>
              <a:t>Clarify your criteria / which project may be right fit. </a:t>
            </a:r>
          </a:p>
          <a:p>
            <a:r>
              <a:rPr lang="en-GB" dirty="0"/>
              <a:t>To help you ultimately decide if it’s the right funder for you or not. </a:t>
            </a:r>
          </a:p>
          <a:p>
            <a:r>
              <a:rPr lang="en-GB" dirty="0"/>
              <a:t>Disappointing if not right fit – but saves you so much wasted time putting together an application. </a:t>
            </a:r>
          </a:p>
          <a:p>
            <a:r>
              <a:rPr lang="en-GB" dirty="0"/>
              <a:t>Golden nuggets - often ends up getting way more information that you expected.</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146AA5-2F73-C34D-B31A-8BE5235C5F9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26997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2 mins to complete activity. </a:t>
            </a:r>
          </a:p>
          <a:p>
            <a:r>
              <a:rPr lang="en-US" dirty="0"/>
              <a:t>Next slide for answers.</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30</a:t>
            </a:fld>
            <a:endParaRPr lang="en-US"/>
          </a:p>
        </p:txBody>
      </p:sp>
    </p:spTree>
    <p:extLst>
      <p:ext uri="{BB962C8B-B14F-4D97-AF65-F5344CB8AC3E}">
        <p14:creationId xmlns:p14="http://schemas.microsoft.com/office/powerpoint/2010/main" val="5998117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Charity Excellence Framework / Directory of Social Change / Get Grants have funding finder </a:t>
            </a:r>
          </a:p>
          <a:p>
            <a:r>
              <a:rPr lang="en-US" dirty="0"/>
              <a:t>Charity Commission (advanced search tool).</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31</a:t>
            </a:fld>
            <a:endParaRPr lang="en-US"/>
          </a:p>
        </p:txBody>
      </p:sp>
    </p:spTree>
    <p:extLst>
      <p:ext uri="{BB962C8B-B14F-4D97-AF65-F5344CB8AC3E}">
        <p14:creationId xmlns:p14="http://schemas.microsoft.com/office/powerpoint/2010/main" val="1460961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GB" dirty="0"/>
              <a:t>Removal of My Funds Online and DSC</a:t>
            </a:r>
          </a:p>
        </p:txBody>
      </p:sp>
      <p:sp>
        <p:nvSpPr>
          <p:cNvPr id="4" name="Slide Number Placeholder 3"/>
          <p:cNvSpPr>
            <a:spLocks noGrp="1"/>
          </p:cNvSpPr>
          <p:nvPr>
            <p:ph type="sldNum" sz="quarter" idx="5"/>
          </p:nvPr>
        </p:nvSpPr>
        <p:spPr/>
        <p:txBody>
          <a:bodyPr/>
          <a:lstStyle/>
          <a:p>
            <a:fld id="{B0146AA5-2F73-C34D-B31A-8BE5235C5F9C}" type="slidenum">
              <a:rPr lang="en-US" smtClean="0"/>
              <a:pPr/>
              <a:t>32</a:t>
            </a:fld>
            <a:endParaRPr lang="en-US"/>
          </a:p>
        </p:txBody>
      </p:sp>
    </p:spTree>
    <p:extLst>
      <p:ext uri="{BB962C8B-B14F-4D97-AF65-F5344CB8AC3E}">
        <p14:creationId xmlns:p14="http://schemas.microsoft.com/office/powerpoint/2010/main" val="109750848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9B5D3-82CC-0D0C-F023-82F2E2E0C0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1FE2E-4119-FE3B-1DCA-7F1B2D8983AB}"/>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9E60E6F0-361E-F5AA-0EBB-BAF76D6942D7}"/>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Looking at history of grants e.g. debt advice funders. Huge amount of data and insights.</a:t>
            </a:r>
            <a:endParaRPr lang="en-GB" dirty="0"/>
          </a:p>
        </p:txBody>
      </p:sp>
      <p:sp>
        <p:nvSpPr>
          <p:cNvPr id="4" name="Slide Number Placeholder 3">
            <a:extLst>
              <a:ext uri="{FF2B5EF4-FFF2-40B4-BE49-F238E27FC236}">
                <a16:creationId xmlns:a16="http://schemas.microsoft.com/office/drawing/2014/main" id="{E40A0E00-5998-F7D4-68CB-7956A6EBED1D}"/>
              </a:ext>
            </a:extLst>
          </p:cNvPr>
          <p:cNvSpPr>
            <a:spLocks noGrp="1"/>
          </p:cNvSpPr>
          <p:nvPr>
            <p:ph type="sldNum" sz="quarter" idx="5"/>
          </p:nvPr>
        </p:nvSpPr>
        <p:spPr/>
        <p:txBody>
          <a:bodyPr/>
          <a:lstStyle/>
          <a:p>
            <a:fld id="{B0146AA5-2F73-C34D-B31A-8BE5235C5F9C}" type="slidenum">
              <a:rPr lang="en-US" smtClean="0"/>
              <a:pPr/>
              <a:t>33</a:t>
            </a:fld>
            <a:endParaRPr lang="en-US"/>
          </a:p>
        </p:txBody>
      </p:sp>
    </p:spTree>
    <p:extLst>
      <p:ext uri="{BB962C8B-B14F-4D97-AF65-F5344CB8AC3E}">
        <p14:creationId xmlns:p14="http://schemas.microsoft.com/office/powerpoint/2010/main" val="1438749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4</a:t>
            </a:fld>
            <a:endParaRPr lang="en-US"/>
          </a:p>
        </p:txBody>
      </p:sp>
    </p:spTree>
    <p:extLst>
      <p:ext uri="{BB962C8B-B14F-4D97-AF65-F5344CB8AC3E}">
        <p14:creationId xmlns:p14="http://schemas.microsoft.com/office/powerpoint/2010/main" val="23217484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EAD95-E905-3564-9E01-489BBE9E53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A5ECE7-3022-B94A-57E1-F56F4A954A27}"/>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49B9402C-2973-1BD9-04D2-AF6430369C24}"/>
              </a:ext>
            </a:extLst>
          </p:cNvPr>
          <p:cNvSpPr>
            <a:spLocks noGrp="1"/>
          </p:cNvSpPr>
          <p:nvPr>
            <p:ph type="body" idx="1"/>
          </p:nvPr>
        </p:nvSpPr>
        <p:spPr/>
        <p:txBody>
          <a:bodyPr/>
          <a:lstStyle/>
          <a:p>
            <a:r>
              <a:rPr lang="en-GB" dirty="0"/>
              <a:t>Removal of My Funds Online and DSC</a:t>
            </a:r>
          </a:p>
        </p:txBody>
      </p:sp>
      <p:sp>
        <p:nvSpPr>
          <p:cNvPr id="4" name="Slide Number Placeholder 3">
            <a:extLst>
              <a:ext uri="{FF2B5EF4-FFF2-40B4-BE49-F238E27FC236}">
                <a16:creationId xmlns:a16="http://schemas.microsoft.com/office/drawing/2014/main" id="{9392AD50-D401-1E84-0937-41CA474B645F}"/>
              </a:ext>
            </a:extLst>
          </p:cNvPr>
          <p:cNvSpPr>
            <a:spLocks noGrp="1"/>
          </p:cNvSpPr>
          <p:nvPr>
            <p:ph type="sldNum" sz="quarter" idx="5"/>
          </p:nvPr>
        </p:nvSpPr>
        <p:spPr/>
        <p:txBody>
          <a:bodyPr/>
          <a:lstStyle/>
          <a:p>
            <a:fld id="{B0146AA5-2F73-C34D-B31A-8BE5235C5F9C}" type="slidenum">
              <a:rPr lang="en-US" smtClean="0"/>
              <a:pPr/>
              <a:t>34</a:t>
            </a:fld>
            <a:endParaRPr lang="en-US"/>
          </a:p>
        </p:txBody>
      </p:sp>
    </p:spTree>
    <p:extLst>
      <p:ext uri="{BB962C8B-B14F-4D97-AF65-F5344CB8AC3E}">
        <p14:creationId xmlns:p14="http://schemas.microsoft.com/office/powerpoint/2010/main" val="37790505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GB" dirty="0"/>
              <a:t>Added more updated screenshot</a:t>
            </a:r>
          </a:p>
        </p:txBody>
      </p:sp>
      <p:sp>
        <p:nvSpPr>
          <p:cNvPr id="4" name="Slide Number Placeholder 3"/>
          <p:cNvSpPr>
            <a:spLocks noGrp="1"/>
          </p:cNvSpPr>
          <p:nvPr>
            <p:ph type="sldNum" sz="quarter" idx="5"/>
          </p:nvPr>
        </p:nvSpPr>
        <p:spPr/>
        <p:txBody>
          <a:bodyPr/>
          <a:lstStyle/>
          <a:p>
            <a:fld id="{B0146AA5-2F73-C34D-B31A-8BE5235C5F9C}" type="slidenum">
              <a:rPr lang="en-US" smtClean="0"/>
              <a:pPr/>
              <a:t>36</a:t>
            </a:fld>
            <a:endParaRPr lang="en-US"/>
          </a:p>
        </p:txBody>
      </p:sp>
    </p:spTree>
    <p:extLst>
      <p:ext uri="{BB962C8B-B14F-4D97-AF65-F5344CB8AC3E}">
        <p14:creationId xmlns:p14="http://schemas.microsoft.com/office/powerpoint/2010/main" val="41835641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9016C-3EB0-5514-9A1C-8FD7B1EACF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8EB484-8EB4-4F9C-3660-781A1EC43FE5}"/>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9A70351E-3F9B-0E1E-38E0-E5E4DC7C8823}"/>
              </a:ext>
            </a:extLst>
          </p:cNvPr>
          <p:cNvSpPr>
            <a:spLocks noGrp="1"/>
          </p:cNvSpPr>
          <p:nvPr>
            <p:ph type="body" idx="1"/>
          </p:nvPr>
        </p:nvSpPr>
        <p:spPr/>
        <p:txBody>
          <a:bodyPr/>
          <a:lstStyle/>
          <a:p>
            <a:r>
              <a:rPr lang="en-GB" dirty="0"/>
              <a:t>Added more updated screenshot</a:t>
            </a:r>
          </a:p>
        </p:txBody>
      </p:sp>
      <p:sp>
        <p:nvSpPr>
          <p:cNvPr id="4" name="Slide Number Placeholder 3">
            <a:extLst>
              <a:ext uri="{FF2B5EF4-FFF2-40B4-BE49-F238E27FC236}">
                <a16:creationId xmlns:a16="http://schemas.microsoft.com/office/drawing/2014/main" id="{06474956-F540-023D-B5A9-E5C682EB60FF}"/>
              </a:ext>
            </a:extLst>
          </p:cNvPr>
          <p:cNvSpPr>
            <a:spLocks noGrp="1"/>
          </p:cNvSpPr>
          <p:nvPr>
            <p:ph type="sldNum" sz="quarter" idx="5"/>
          </p:nvPr>
        </p:nvSpPr>
        <p:spPr/>
        <p:txBody>
          <a:bodyPr/>
          <a:lstStyle/>
          <a:p>
            <a:fld id="{B0146AA5-2F73-C34D-B31A-8BE5235C5F9C}" type="slidenum">
              <a:rPr lang="en-US" smtClean="0"/>
              <a:pPr/>
              <a:t>37</a:t>
            </a:fld>
            <a:endParaRPr lang="en-US"/>
          </a:p>
        </p:txBody>
      </p:sp>
    </p:spTree>
    <p:extLst>
      <p:ext uri="{BB962C8B-B14F-4D97-AF65-F5344CB8AC3E}">
        <p14:creationId xmlns:p14="http://schemas.microsoft.com/office/powerpoint/2010/main" val="31115996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Looking at competitors. Not re-inventing the wheel</a:t>
            </a:r>
            <a:r>
              <a:rPr lang="en-GB" dirty="0"/>
              <a:t>.</a:t>
            </a:r>
          </a:p>
          <a:p>
            <a:r>
              <a:rPr lang="en-GB" dirty="0"/>
              <a:t>Cross reference with your list. </a:t>
            </a:r>
          </a:p>
          <a:p>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38</a:t>
            </a:fld>
            <a:endParaRPr lang="en-US"/>
          </a:p>
        </p:txBody>
      </p:sp>
    </p:spTree>
    <p:extLst>
      <p:ext uri="{BB962C8B-B14F-4D97-AF65-F5344CB8AC3E}">
        <p14:creationId xmlns:p14="http://schemas.microsoft.com/office/powerpoint/2010/main" val="31838844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They have a set amount of money to give away to meet their objectives.</a:t>
            </a:r>
          </a:p>
          <a:p>
            <a:r>
              <a:rPr lang="en-US" dirty="0"/>
              <a:t>They are giving us money to do work that meets their objectives. </a:t>
            </a:r>
          </a:p>
          <a:p>
            <a:r>
              <a:rPr lang="en-US" dirty="0" err="1"/>
              <a:t>GrantNav</a:t>
            </a:r>
            <a:r>
              <a:rPr lang="en-US" dirty="0"/>
              <a:t>, search who they’ve given money to before. </a:t>
            </a:r>
          </a:p>
          <a:p>
            <a:r>
              <a:rPr lang="en-US" dirty="0"/>
              <a:t>Charity Commission – annual accounts. See if they have a list of grants distributed. The majority outline who and how much they’ve given. </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39</a:t>
            </a:fld>
            <a:endParaRPr lang="en-US"/>
          </a:p>
        </p:txBody>
      </p:sp>
    </p:spTree>
    <p:extLst>
      <p:ext uri="{BB962C8B-B14F-4D97-AF65-F5344CB8AC3E}">
        <p14:creationId xmlns:p14="http://schemas.microsoft.com/office/powerpoint/2010/main" val="40965217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40</a:t>
            </a:fld>
            <a:endParaRPr lang="en-US"/>
          </a:p>
        </p:txBody>
      </p:sp>
    </p:spTree>
    <p:extLst>
      <p:ext uri="{BB962C8B-B14F-4D97-AF65-F5344CB8AC3E}">
        <p14:creationId xmlns:p14="http://schemas.microsoft.com/office/powerpoint/2010/main" val="12032289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Strip it back in its simplest terms. The most important sections of application:</a:t>
            </a:r>
          </a:p>
          <a:p>
            <a:r>
              <a:rPr lang="en-US" dirty="0"/>
              <a:t>Identify </a:t>
            </a:r>
          </a:p>
          <a:p>
            <a:r>
              <a:rPr lang="en-US" dirty="0"/>
              <a:t>Prove you can do work – market yourselves as a credible organisation. </a:t>
            </a:r>
          </a:p>
          <a:p>
            <a:r>
              <a:rPr lang="en-US" dirty="0"/>
              <a:t>If you do these 4 bits well, you’ll see success. </a:t>
            </a:r>
          </a:p>
          <a:p>
            <a:r>
              <a:rPr lang="en-US" dirty="0"/>
              <a:t>The more you write, the more confidence you’ll get. </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41</a:t>
            </a:fld>
            <a:endParaRPr lang="en-US"/>
          </a:p>
        </p:txBody>
      </p:sp>
    </p:spTree>
    <p:extLst>
      <p:ext uri="{BB962C8B-B14F-4D97-AF65-F5344CB8AC3E}">
        <p14:creationId xmlns:p14="http://schemas.microsoft.com/office/powerpoint/2010/main" val="35954602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87578B-7AF1-5BA8-2180-7D1B8E4EC0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4DB517-F62C-50AC-1A32-4FF026A14899}"/>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7DB897CC-BA81-AB8C-E2F8-8E8021402855}"/>
              </a:ext>
            </a:extLst>
          </p:cNvPr>
          <p:cNvSpPr>
            <a:spLocks noGrp="1"/>
          </p:cNvSpPr>
          <p:nvPr>
            <p:ph type="body" idx="1"/>
          </p:nvPr>
        </p:nvSpPr>
        <p:spPr/>
        <p:txBody>
          <a:bodyPr/>
          <a:lstStyle/>
          <a:p>
            <a:r>
              <a:rPr lang="en-US" dirty="0"/>
              <a:t>Going to send you 3 applications forms to review. </a:t>
            </a:r>
          </a:p>
          <a:p>
            <a:r>
              <a:rPr lang="en-GB" dirty="0"/>
              <a:t>Read score and assess based on assessment framework – like we use for job interviews. </a:t>
            </a:r>
          </a:p>
          <a:p>
            <a:r>
              <a:rPr lang="en-GB" dirty="0"/>
              <a:t>Only spend 10-15 minutes to do this activity. Come back next week and discuss.</a:t>
            </a:r>
          </a:p>
          <a:p>
            <a:r>
              <a:rPr lang="en-GB" dirty="0"/>
              <a:t>Depending on time quickly go through next couple of slides…</a:t>
            </a:r>
          </a:p>
          <a:p>
            <a:endParaRPr lang="en-GB" dirty="0"/>
          </a:p>
          <a:p>
            <a:r>
              <a:rPr lang="en-GB" dirty="0"/>
              <a:t>Skip to slide 39 to end on this one…</a:t>
            </a:r>
          </a:p>
        </p:txBody>
      </p:sp>
      <p:sp>
        <p:nvSpPr>
          <p:cNvPr id="4" name="Slide Number Placeholder 3">
            <a:extLst>
              <a:ext uri="{FF2B5EF4-FFF2-40B4-BE49-F238E27FC236}">
                <a16:creationId xmlns:a16="http://schemas.microsoft.com/office/drawing/2014/main" id="{B4778847-99E9-0FC3-D85A-0C7CDEFC918D}"/>
              </a:ext>
            </a:extLst>
          </p:cNvPr>
          <p:cNvSpPr>
            <a:spLocks noGrp="1"/>
          </p:cNvSpPr>
          <p:nvPr>
            <p:ph type="sldNum" sz="quarter" idx="5"/>
          </p:nvPr>
        </p:nvSpPr>
        <p:spPr/>
        <p:txBody>
          <a:bodyPr/>
          <a:lstStyle/>
          <a:p>
            <a:fld id="{B0146AA5-2F73-C34D-B31A-8BE5235C5F9C}" type="slidenum">
              <a:rPr lang="en-US" smtClean="0"/>
              <a:pPr/>
              <a:t>42</a:t>
            </a:fld>
            <a:endParaRPr lang="en-US"/>
          </a:p>
        </p:txBody>
      </p:sp>
    </p:spTree>
    <p:extLst>
      <p:ext uri="{BB962C8B-B14F-4D97-AF65-F5344CB8AC3E}">
        <p14:creationId xmlns:p14="http://schemas.microsoft.com/office/powerpoint/2010/main" val="38208175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Do not give the funders a reason to reject you and put a cross next to your application.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Think about it from their perspective. Quick double check before submitting / reviewing all the criteria of the funder beforehand.</a:t>
            </a:r>
          </a:p>
          <a:p>
            <a:endParaRPr lang="en-US" dirty="0"/>
          </a:p>
          <a:p>
            <a:r>
              <a:rPr lang="en-US" dirty="0"/>
              <a:t>Assessment framework – trying to make it a transparent process. Each application set out against this. </a:t>
            </a:r>
          </a:p>
          <a:p>
            <a:r>
              <a:rPr lang="en-US" dirty="0"/>
              <a:t>Assessors making assessments, giving you a score based on what you have sent to them. </a:t>
            </a:r>
          </a:p>
          <a:p>
            <a:pPr>
              <a:lnSpc>
                <a:spcPct val="150000"/>
              </a:lnSpc>
              <a:buFont typeface="Arial" pitchFamily="34" charset="0"/>
              <a:buNone/>
            </a:pPr>
            <a:endParaRPr lang="en-GB" sz="1200" dirty="0"/>
          </a:p>
          <a:p>
            <a:pPr>
              <a:lnSpc>
                <a:spcPct val="150000"/>
              </a:lnSpc>
              <a:buFont typeface="Arial" pitchFamily="34" charset="0"/>
              <a:buNone/>
            </a:pPr>
            <a:r>
              <a:rPr lang="en-GB" sz="1200" dirty="0"/>
              <a:t>For larger grant programmes, be aware there may be additional stages in this process – panel meetings, telephone assessment, site visit. E.g. </a:t>
            </a:r>
            <a:r>
              <a:rPr lang="en-GB" sz="1200" dirty="0" err="1"/>
              <a:t>MaPS</a:t>
            </a:r>
            <a:r>
              <a:rPr lang="en-GB" sz="1200" dirty="0"/>
              <a: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Large programmes where assessment panel used, also can require ministerial approvals </a:t>
            </a:r>
            <a:r>
              <a:rPr lang="en-GB" dirty="0" err="1"/>
              <a:t>eg</a:t>
            </a:r>
            <a:r>
              <a:rPr lang="en-GB" dirty="0"/>
              <a:t> all </a:t>
            </a:r>
            <a:r>
              <a:rPr lang="en-GB" dirty="0" err="1"/>
              <a:t>MaPS</a:t>
            </a:r>
            <a:r>
              <a:rPr lang="en-GB" dirty="0"/>
              <a:t> grant programmes need approval from gov due to value and duration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dirty="0">
              <a:solidFill>
                <a:srgbClr val="FF0000"/>
              </a:solidFill>
            </a:endParaRPr>
          </a:p>
          <a:p>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43</a:t>
            </a:fld>
            <a:endParaRPr lang="en-US"/>
          </a:p>
        </p:txBody>
      </p:sp>
    </p:spTree>
    <p:extLst>
      <p:ext uri="{BB962C8B-B14F-4D97-AF65-F5344CB8AC3E}">
        <p14:creationId xmlns:p14="http://schemas.microsoft.com/office/powerpoint/2010/main" val="27907253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GB" dirty="0"/>
              <a:t>Importance of presenting yourselves as a credible organisation.</a:t>
            </a:r>
          </a:p>
          <a:p>
            <a:r>
              <a:rPr lang="en-GB" dirty="0"/>
              <a:t>Will impact your chance of success. </a:t>
            </a:r>
          </a:p>
          <a:p>
            <a:r>
              <a:rPr lang="en-GB" dirty="0"/>
              <a:t>Will come back and explore what this looks like in practice throughout today.</a:t>
            </a:r>
          </a:p>
        </p:txBody>
      </p:sp>
      <p:sp>
        <p:nvSpPr>
          <p:cNvPr id="4" name="Slide Number Placeholder 3"/>
          <p:cNvSpPr>
            <a:spLocks noGrp="1"/>
          </p:cNvSpPr>
          <p:nvPr>
            <p:ph type="sldNum" sz="quarter" idx="5"/>
          </p:nvPr>
        </p:nvSpPr>
        <p:spPr/>
        <p:txBody>
          <a:bodyPr/>
          <a:lstStyle/>
          <a:p>
            <a:fld id="{B0146AA5-2F73-C34D-B31A-8BE5235C5F9C}" type="slidenum">
              <a:rPr lang="en-US" smtClean="0"/>
              <a:pPr/>
              <a:t>44</a:t>
            </a:fld>
            <a:endParaRPr lang="en-US"/>
          </a:p>
        </p:txBody>
      </p:sp>
    </p:spTree>
    <p:extLst>
      <p:ext uri="{BB962C8B-B14F-4D97-AF65-F5344CB8AC3E}">
        <p14:creationId xmlns:p14="http://schemas.microsoft.com/office/powerpoint/2010/main" val="16855356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How to apply – online vs postal. Depending on funder preferences. Covid-19 shifted lot of funder to accepting online applications. </a:t>
            </a:r>
          </a:p>
          <a:p>
            <a:r>
              <a:rPr lang="en-US" dirty="0"/>
              <a:t>Sometimes ask for case for support – essentially charity and project summary. </a:t>
            </a:r>
          </a:p>
          <a:p>
            <a:r>
              <a:rPr lang="en-US" dirty="0"/>
              <a:t>Application forms typically have these 6 sections within them – key information to include in an application. Will be asked in different ways. </a:t>
            </a:r>
          </a:p>
          <a:p>
            <a:endParaRPr lang="en-US"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5</a:t>
            </a:fld>
            <a:endParaRPr lang="en-US"/>
          </a:p>
        </p:txBody>
      </p:sp>
    </p:spTree>
    <p:extLst>
      <p:ext uri="{BB962C8B-B14F-4D97-AF65-F5344CB8AC3E}">
        <p14:creationId xmlns:p14="http://schemas.microsoft.com/office/powerpoint/2010/main" val="7015917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66C034-1FD0-ADBE-05F5-9BA44D824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E3D6C-6FB5-B2F1-B9A8-ADB9B6C80421}"/>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4D3669AB-23F8-5202-F32F-95B8E1093D08}"/>
              </a:ext>
            </a:extLst>
          </p:cNvPr>
          <p:cNvSpPr>
            <a:spLocks noGrp="1"/>
          </p:cNvSpPr>
          <p:nvPr>
            <p:ph type="body" idx="1"/>
          </p:nvPr>
        </p:nvSpPr>
        <p:spPr/>
        <p:txBody>
          <a:bodyPr/>
          <a:lstStyle/>
          <a:p>
            <a:r>
              <a:rPr lang="en-GB" dirty="0"/>
              <a:t>Make sure your bid responds to all criteria and guidance asked for by funder.</a:t>
            </a:r>
          </a:p>
          <a:p>
            <a:r>
              <a:rPr lang="en-GB" dirty="0"/>
              <a:t>Think of your audience – be clear. Avoid ambiguity or assumptions. </a:t>
            </a:r>
          </a:p>
          <a:p>
            <a:r>
              <a:rPr lang="en-GB" dirty="0"/>
              <a:t>Have one clear voice throughout application – especially if multiple people contributing to narrative (or bid done in partnership)</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Don’t miss out on deadlines – prioritise. </a:t>
            </a:r>
            <a:r>
              <a:rPr lang="en-US" dirty="0"/>
              <a:t>Ideal time – new funders / new grant </a:t>
            </a:r>
            <a:r>
              <a:rPr lang="en-US" dirty="0" err="1"/>
              <a:t>programmes</a:t>
            </a:r>
            <a:r>
              <a:rPr lang="en-US" dirty="0"/>
              <a:t>. Look at funder deadlines / when they meet / when they make decisions. Particularly in light of early closing grant windows.</a:t>
            </a:r>
            <a:endParaRPr lang="en-GB" dirty="0"/>
          </a:p>
          <a:p>
            <a:r>
              <a:rPr lang="en-GB" dirty="0"/>
              <a:t>Word counts – important to fall within this or may not get assessed. Character count vs word count.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Proof read – to avoid heartbreak and make sure not made any silly mistakes.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These things will impact our chances of success.</a:t>
            </a:r>
          </a:p>
          <a:p>
            <a:endParaRPr lang="en-GB" dirty="0"/>
          </a:p>
        </p:txBody>
      </p:sp>
      <p:sp>
        <p:nvSpPr>
          <p:cNvPr id="4" name="Slide Number Placeholder 3">
            <a:extLst>
              <a:ext uri="{FF2B5EF4-FFF2-40B4-BE49-F238E27FC236}">
                <a16:creationId xmlns:a16="http://schemas.microsoft.com/office/drawing/2014/main" id="{ADA2FFDF-2AFC-A9D1-6247-093E60AF4E10}"/>
              </a:ext>
            </a:extLst>
          </p:cNvPr>
          <p:cNvSpPr>
            <a:spLocks noGrp="1"/>
          </p:cNvSpPr>
          <p:nvPr>
            <p:ph type="sldNum" sz="quarter" idx="5"/>
          </p:nvPr>
        </p:nvSpPr>
        <p:spPr/>
        <p:txBody>
          <a:bodyPr/>
          <a:lstStyle/>
          <a:p>
            <a:fld id="{B0146AA5-2F73-C34D-B31A-8BE5235C5F9C}" type="slidenum">
              <a:rPr lang="en-US" smtClean="0"/>
              <a:pPr/>
              <a:t>45</a:t>
            </a:fld>
            <a:endParaRPr lang="en-US"/>
          </a:p>
        </p:txBody>
      </p:sp>
    </p:spTree>
    <p:extLst>
      <p:ext uri="{BB962C8B-B14F-4D97-AF65-F5344CB8AC3E}">
        <p14:creationId xmlns:p14="http://schemas.microsoft.com/office/powerpoint/2010/main" val="19592045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5-10 minutes discussing - Any thoughts about the activity? How did you get on? Initial thoughts / feedback?</a:t>
            </a:r>
          </a:p>
          <a:p>
            <a:r>
              <a:rPr lang="en-US" dirty="0"/>
              <a:t>Subjective elements to assessing – where your application lands. How harsh / flexible / personal biases whether unconscious or not. </a:t>
            </a:r>
          </a:p>
          <a:p>
            <a:r>
              <a:rPr lang="en-US" dirty="0"/>
              <a:t>We all have those causes/areas that we just care or are more passionate about. </a:t>
            </a:r>
          </a:p>
          <a:p>
            <a:endParaRPr lang="en-US" dirty="0"/>
          </a:p>
          <a:p>
            <a:r>
              <a:rPr lang="en-GB" dirty="0"/>
              <a:t>Write in the chat box the score you gave for each imaginary organisation. We’ll see if there’s consensus. </a:t>
            </a:r>
          </a:p>
          <a:p>
            <a:r>
              <a:rPr lang="en-GB" dirty="0"/>
              <a:t>Anyone happy to turn their mic on and talk through what they liked / didn’t like in any of the applications. Or if not able to speak, drop your thoughts in the chat box.</a:t>
            </a:r>
          </a:p>
          <a:p>
            <a:endParaRPr lang="en-GB" dirty="0"/>
          </a:p>
          <a:p>
            <a:r>
              <a:rPr lang="en-GB" dirty="0"/>
              <a:t>Bromsgrove (32 out of 40) – Conducted a pilot. Track record. Credibility. Numbers/figures/references. BUT scored down on legacy / outcomes.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err="1"/>
              <a:t>Burslem</a:t>
            </a:r>
            <a:r>
              <a:rPr lang="en-GB" dirty="0"/>
              <a:t> Youth (25 out of 40) – Good longevity of project. Sustainability element. Numbers/figures/references. BUT youth club project. Not much about police/anti-crime.</a:t>
            </a:r>
          </a:p>
          <a:p>
            <a:r>
              <a:rPr lang="en-GB" dirty="0"/>
              <a:t>Essex Eagles (14 out of 40) – ignoring the leading questions. Not understanding the issues/needs of participants. Wording and writing style. Lack of project detail. I believe it could well be a well-developed project, but they just haven’t explained it as such. Could really do with a peer review.</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Tips - As fundraisers, we are the bridges of communication from participants to funder. We need to translate this. Convey this to a funder who has no idea about you.</a:t>
            </a:r>
          </a:p>
          <a:p>
            <a:endParaRPr lang="en-GB" dirty="0"/>
          </a:p>
          <a:p>
            <a:r>
              <a:rPr lang="en-GB" dirty="0"/>
              <a:t>Mention value for money – cost per participant. Not many funders (but Sport England) focus on this because it can be so different across projects. Intensive support vs widespread. Judgement call. 12 participants vs 100 participants for the same project. Can’t compare.</a:t>
            </a:r>
          </a:p>
          <a:p>
            <a:endParaRPr lang="en-GB" dirty="0"/>
          </a:p>
          <a:p>
            <a:r>
              <a:rPr lang="en-GB" dirty="0"/>
              <a:t>Overall – Applications aren’t that great. But the top 2 over 25 would have a decent chance. Hopefully you go away and take away with you that you can write applications to this standard. </a:t>
            </a:r>
          </a:p>
          <a:p>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46</a:t>
            </a:fld>
            <a:endParaRPr lang="en-US"/>
          </a:p>
        </p:txBody>
      </p:sp>
    </p:spTree>
    <p:extLst>
      <p:ext uri="{BB962C8B-B14F-4D97-AF65-F5344CB8AC3E}">
        <p14:creationId xmlns:p14="http://schemas.microsoft.com/office/powerpoint/2010/main" val="17615613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612AF-6E18-7E82-C4A5-3052CCFBF6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837E24-2785-30EB-BBCE-57DCC5D21B34}"/>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85C128FD-552D-5E88-AB20-1CDD6DF04A1B}"/>
              </a:ext>
            </a:extLst>
          </p:cNvPr>
          <p:cNvSpPr>
            <a:spLocks noGrp="1"/>
          </p:cNvSpPr>
          <p:nvPr>
            <p:ph type="body" idx="1"/>
          </p:nvPr>
        </p:nvSpPr>
        <p:spPr/>
        <p:txBody>
          <a:bodyPr/>
          <a:lstStyle/>
          <a:p>
            <a:r>
              <a:rPr lang="en-US" dirty="0"/>
              <a:t>Going to send you 3 applications forms to review. </a:t>
            </a:r>
          </a:p>
          <a:p>
            <a:r>
              <a:rPr lang="en-GB" dirty="0"/>
              <a:t>Read score and assess based on assessment framework – like we use for job interviews. </a:t>
            </a:r>
          </a:p>
          <a:p>
            <a:r>
              <a:rPr lang="en-GB" dirty="0"/>
              <a:t>Only spend 10-15 minutes to do this activity. Come back next week and discuss.</a:t>
            </a:r>
          </a:p>
          <a:p>
            <a:r>
              <a:rPr lang="en-GB" dirty="0"/>
              <a:t>Depending on time quickly go through next couple of slides…</a:t>
            </a:r>
          </a:p>
          <a:p>
            <a:endParaRPr lang="en-GB" dirty="0"/>
          </a:p>
          <a:p>
            <a:r>
              <a:rPr lang="en-GB" dirty="0"/>
              <a:t>Skip to slide 39 to end on this one…</a:t>
            </a:r>
          </a:p>
        </p:txBody>
      </p:sp>
      <p:sp>
        <p:nvSpPr>
          <p:cNvPr id="4" name="Slide Number Placeholder 3">
            <a:extLst>
              <a:ext uri="{FF2B5EF4-FFF2-40B4-BE49-F238E27FC236}">
                <a16:creationId xmlns:a16="http://schemas.microsoft.com/office/drawing/2014/main" id="{98AB83AE-5BAD-FE95-3B4A-6DEEA6B7B70D}"/>
              </a:ext>
            </a:extLst>
          </p:cNvPr>
          <p:cNvSpPr>
            <a:spLocks noGrp="1"/>
          </p:cNvSpPr>
          <p:nvPr>
            <p:ph type="sldNum" sz="quarter" idx="5"/>
          </p:nvPr>
        </p:nvSpPr>
        <p:spPr/>
        <p:txBody>
          <a:bodyPr/>
          <a:lstStyle/>
          <a:p>
            <a:fld id="{B0146AA5-2F73-C34D-B31A-8BE5235C5F9C}" type="slidenum">
              <a:rPr lang="en-US" smtClean="0"/>
              <a:pPr/>
              <a:t>47</a:t>
            </a:fld>
            <a:endParaRPr lang="en-US"/>
          </a:p>
        </p:txBody>
      </p:sp>
    </p:spTree>
    <p:extLst>
      <p:ext uri="{BB962C8B-B14F-4D97-AF65-F5344CB8AC3E}">
        <p14:creationId xmlns:p14="http://schemas.microsoft.com/office/powerpoint/2010/main" val="120640536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258F94-9291-9C5C-A28F-A0972E804D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87F548-283C-B7F0-E43F-D3053DB61365}"/>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3D0DC2F7-C6B7-EF3B-D429-445C1C8DB13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E39100E-FB84-AEAF-483D-4B1976E7A795}"/>
              </a:ext>
            </a:extLst>
          </p:cNvPr>
          <p:cNvSpPr>
            <a:spLocks noGrp="1"/>
          </p:cNvSpPr>
          <p:nvPr>
            <p:ph type="sldNum" sz="quarter" idx="5"/>
          </p:nvPr>
        </p:nvSpPr>
        <p:spPr/>
        <p:txBody>
          <a:bodyPr/>
          <a:lstStyle/>
          <a:p>
            <a:fld id="{B0146AA5-2F73-C34D-B31A-8BE5235C5F9C}" type="slidenum">
              <a:rPr lang="en-US" smtClean="0"/>
              <a:pPr/>
              <a:t>48</a:t>
            </a:fld>
            <a:endParaRPr lang="en-US"/>
          </a:p>
        </p:txBody>
      </p:sp>
    </p:spTree>
    <p:extLst>
      <p:ext uri="{BB962C8B-B14F-4D97-AF65-F5344CB8AC3E}">
        <p14:creationId xmlns:p14="http://schemas.microsoft.com/office/powerpoint/2010/main" val="247909995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3D3D2-DCBC-F685-8629-7D96FA37B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20CDB-B87C-16D2-9152-E73FC440D2B4}"/>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2B916A04-E9DB-C60D-AF2F-2C5987F70782}"/>
              </a:ext>
            </a:extLst>
          </p:cNvPr>
          <p:cNvSpPr>
            <a:spLocks noGrp="1"/>
          </p:cNvSpPr>
          <p:nvPr>
            <p:ph type="body" idx="1"/>
          </p:nvPr>
        </p:nvSpPr>
        <p:spPr/>
        <p:txBody>
          <a:bodyPr/>
          <a:lstStyle/>
          <a:p>
            <a:r>
              <a:rPr lang="en-US" dirty="0"/>
              <a:t>Going to send you 3 applications forms to review. </a:t>
            </a:r>
          </a:p>
          <a:p>
            <a:r>
              <a:rPr lang="en-GB" dirty="0"/>
              <a:t>Read score and assess based on assessment framework – like we use for job interviews. </a:t>
            </a:r>
          </a:p>
          <a:p>
            <a:r>
              <a:rPr lang="en-GB" dirty="0"/>
              <a:t>Only spend 10-15 minutes to do this activity. Come back next week and discuss.</a:t>
            </a:r>
          </a:p>
          <a:p>
            <a:r>
              <a:rPr lang="en-GB" dirty="0"/>
              <a:t>Depending on time quickly go through next couple of slides…</a:t>
            </a:r>
          </a:p>
          <a:p>
            <a:endParaRPr lang="en-GB" dirty="0"/>
          </a:p>
          <a:p>
            <a:r>
              <a:rPr lang="en-GB" dirty="0"/>
              <a:t>Skip to slide 39 to end on this one…</a:t>
            </a:r>
          </a:p>
        </p:txBody>
      </p:sp>
      <p:sp>
        <p:nvSpPr>
          <p:cNvPr id="4" name="Slide Number Placeholder 3">
            <a:extLst>
              <a:ext uri="{FF2B5EF4-FFF2-40B4-BE49-F238E27FC236}">
                <a16:creationId xmlns:a16="http://schemas.microsoft.com/office/drawing/2014/main" id="{09284087-C536-05D6-414A-1571683733BE}"/>
              </a:ext>
            </a:extLst>
          </p:cNvPr>
          <p:cNvSpPr>
            <a:spLocks noGrp="1"/>
          </p:cNvSpPr>
          <p:nvPr>
            <p:ph type="sldNum" sz="quarter" idx="5"/>
          </p:nvPr>
        </p:nvSpPr>
        <p:spPr/>
        <p:txBody>
          <a:bodyPr/>
          <a:lstStyle/>
          <a:p>
            <a:fld id="{B0146AA5-2F73-C34D-B31A-8BE5235C5F9C}" type="slidenum">
              <a:rPr lang="en-US" smtClean="0"/>
              <a:pPr/>
              <a:t>49</a:t>
            </a:fld>
            <a:endParaRPr lang="en-US"/>
          </a:p>
        </p:txBody>
      </p:sp>
    </p:spTree>
    <p:extLst>
      <p:ext uri="{BB962C8B-B14F-4D97-AF65-F5344CB8AC3E}">
        <p14:creationId xmlns:p14="http://schemas.microsoft.com/office/powerpoint/2010/main" val="415138543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3FD4E-D294-DA62-42EC-67AA2413C4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9C3BD9-898E-7869-A872-1C8948565E31}"/>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B13CFDFD-678A-B239-A917-597C18ADF59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F9D78DB-5BDF-075A-8391-4F2A0817941A}"/>
              </a:ext>
            </a:extLst>
          </p:cNvPr>
          <p:cNvSpPr>
            <a:spLocks noGrp="1"/>
          </p:cNvSpPr>
          <p:nvPr>
            <p:ph type="sldNum" sz="quarter" idx="5"/>
          </p:nvPr>
        </p:nvSpPr>
        <p:spPr/>
        <p:txBody>
          <a:bodyPr/>
          <a:lstStyle/>
          <a:p>
            <a:fld id="{B0146AA5-2F73-C34D-B31A-8BE5235C5F9C}" type="slidenum">
              <a:rPr lang="en-US" smtClean="0"/>
              <a:pPr/>
              <a:t>50</a:t>
            </a:fld>
            <a:endParaRPr lang="en-US"/>
          </a:p>
        </p:txBody>
      </p:sp>
    </p:spTree>
    <p:extLst>
      <p:ext uri="{BB962C8B-B14F-4D97-AF65-F5344CB8AC3E}">
        <p14:creationId xmlns:p14="http://schemas.microsoft.com/office/powerpoint/2010/main" val="41238856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3A35B-A661-3CD1-B2FA-B5868AA61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2B8D21-5EF4-0C14-99DB-1BEEF4E7BAD2}"/>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6506B3C2-2822-2E72-B021-362309C2CD42}"/>
              </a:ext>
            </a:extLst>
          </p:cNvPr>
          <p:cNvSpPr>
            <a:spLocks noGrp="1"/>
          </p:cNvSpPr>
          <p:nvPr>
            <p:ph type="body" idx="1"/>
          </p:nvPr>
        </p:nvSpPr>
        <p:spPr/>
        <p:txBody>
          <a:bodyPr/>
          <a:lstStyle/>
          <a:p>
            <a:r>
              <a:rPr lang="en-US" dirty="0"/>
              <a:t>Going to send you 3 applications forms to review. </a:t>
            </a:r>
          </a:p>
          <a:p>
            <a:r>
              <a:rPr lang="en-GB" dirty="0"/>
              <a:t>Read score and assess based on assessment framework – like we use for job interviews. </a:t>
            </a:r>
          </a:p>
          <a:p>
            <a:r>
              <a:rPr lang="en-GB" dirty="0"/>
              <a:t>Only spend 10-15 minutes to do this activity. Come back next week and discuss.</a:t>
            </a:r>
          </a:p>
          <a:p>
            <a:r>
              <a:rPr lang="en-GB" dirty="0"/>
              <a:t>Depending on time quickly go through next couple of slides…</a:t>
            </a:r>
          </a:p>
          <a:p>
            <a:endParaRPr lang="en-GB" dirty="0"/>
          </a:p>
          <a:p>
            <a:r>
              <a:rPr lang="en-GB" dirty="0"/>
              <a:t>Skip to slide 39 to end on this one…</a:t>
            </a:r>
          </a:p>
        </p:txBody>
      </p:sp>
      <p:sp>
        <p:nvSpPr>
          <p:cNvPr id="4" name="Slide Number Placeholder 3">
            <a:extLst>
              <a:ext uri="{FF2B5EF4-FFF2-40B4-BE49-F238E27FC236}">
                <a16:creationId xmlns:a16="http://schemas.microsoft.com/office/drawing/2014/main" id="{68D4A46A-8050-90EE-490D-989450C8430F}"/>
              </a:ext>
            </a:extLst>
          </p:cNvPr>
          <p:cNvSpPr>
            <a:spLocks noGrp="1"/>
          </p:cNvSpPr>
          <p:nvPr>
            <p:ph type="sldNum" sz="quarter" idx="5"/>
          </p:nvPr>
        </p:nvSpPr>
        <p:spPr/>
        <p:txBody>
          <a:bodyPr/>
          <a:lstStyle/>
          <a:p>
            <a:fld id="{B0146AA5-2F73-C34D-B31A-8BE5235C5F9C}" type="slidenum">
              <a:rPr lang="en-US" smtClean="0"/>
              <a:pPr/>
              <a:t>51</a:t>
            </a:fld>
            <a:endParaRPr lang="en-US"/>
          </a:p>
        </p:txBody>
      </p:sp>
    </p:spTree>
    <p:extLst>
      <p:ext uri="{BB962C8B-B14F-4D97-AF65-F5344CB8AC3E}">
        <p14:creationId xmlns:p14="http://schemas.microsoft.com/office/powerpoint/2010/main" val="11285300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52</a:t>
            </a:fld>
            <a:endParaRPr lang="en-US"/>
          </a:p>
        </p:txBody>
      </p:sp>
    </p:spTree>
    <p:extLst>
      <p:ext uri="{BB962C8B-B14F-4D97-AF65-F5344CB8AC3E}">
        <p14:creationId xmlns:p14="http://schemas.microsoft.com/office/powerpoint/2010/main" val="16388781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53</a:t>
            </a:fld>
            <a:endParaRPr lang="en-US"/>
          </a:p>
        </p:txBody>
      </p:sp>
    </p:spTree>
    <p:extLst>
      <p:ext uri="{BB962C8B-B14F-4D97-AF65-F5344CB8AC3E}">
        <p14:creationId xmlns:p14="http://schemas.microsoft.com/office/powerpoint/2010/main" val="306078967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D6A651-1B18-62C5-C31B-8D48F7EBCE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7A0F6-2A00-6BDF-B91E-EB636BCFD762}"/>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68EE6FEE-0AE6-40A3-B97F-BAFD9329D9E5}"/>
              </a:ext>
            </a:extLst>
          </p:cNvPr>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Potential </a:t>
            </a:r>
            <a:r>
              <a:rPr lang="en-GB" sz="1200" dirty="0"/>
              <a:t>to support capacity challenges – if used right</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t>Can support proof reading, prospecting, fine tuning, giving new perspectives ideas.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dirty="0"/>
              <a:t>But being careful not to </a:t>
            </a:r>
            <a:r>
              <a:rPr lang="en-GB" sz="1200" dirty="0" err="1"/>
              <a:t>overrely</a:t>
            </a:r>
            <a:r>
              <a:rPr lang="en-GB" sz="1200" dirty="0"/>
              <a:t> on it and ask it to do huge amounts of work (not clever enough yet).</a:t>
            </a:r>
          </a:p>
          <a:p>
            <a:r>
              <a:rPr lang="en-GB" dirty="0"/>
              <a:t>Funder perspective – acceptance that it can and will be used. Many have AI statements with advice/guidelines.</a:t>
            </a:r>
          </a:p>
          <a:p>
            <a:endParaRPr lang="en-GB" dirty="0"/>
          </a:p>
        </p:txBody>
      </p:sp>
      <p:sp>
        <p:nvSpPr>
          <p:cNvPr id="4" name="Slide Number Placeholder 3">
            <a:extLst>
              <a:ext uri="{FF2B5EF4-FFF2-40B4-BE49-F238E27FC236}">
                <a16:creationId xmlns:a16="http://schemas.microsoft.com/office/drawing/2014/main" id="{ABD40BDA-F9FD-4C62-DE1B-3EC05956E5AA}"/>
              </a:ext>
            </a:extLst>
          </p:cNvPr>
          <p:cNvSpPr>
            <a:spLocks noGrp="1"/>
          </p:cNvSpPr>
          <p:nvPr>
            <p:ph type="sldNum" sz="quarter" idx="5"/>
          </p:nvPr>
        </p:nvSpPr>
        <p:spPr/>
        <p:txBody>
          <a:bodyPr/>
          <a:lstStyle/>
          <a:p>
            <a:fld id="{B0146AA5-2F73-C34D-B31A-8BE5235C5F9C}" type="slidenum">
              <a:rPr lang="en-US" smtClean="0"/>
              <a:pPr/>
              <a:t>56</a:t>
            </a:fld>
            <a:endParaRPr lang="en-US"/>
          </a:p>
        </p:txBody>
      </p:sp>
    </p:spTree>
    <p:extLst>
      <p:ext uri="{BB962C8B-B14F-4D97-AF65-F5344CB8AC3E}">
        <p14:creationId xmlns:p14="http://schemas.microsoft.com/office/powerpoint/2010/main" val="1566615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6</a:t>
            </a:fld>
            <a:endParaRPr lang="en-US"/>
          </a:p>
        </p:txBody>
      </p:sp>
    </p:spTree>
    <p:extLst>
      <p:ext uri="{BB962C8B-B14F-4D97-AF65-F5344CB8AC3E}">
        <p14:creationId xmlns:p14="http://schemas.microsoft.com/office/powerpoint/2010/main" val="34134858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Give 2 minutes to complete and read through chat box. </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58</a:t>
            </a:fld>
            <a:endParaRPr lang="en-US"/>
          </a:p>
        </p:txBody>
      </p:sp>
    </p:spTree>
    <p:extLst>
      <p:ext uri="{BB962C8B-B14F-4D97-AF65-F5344CB8AC3E}">
        <p14:creationId xmlns:p14="http://schemas.microsoft.com/office/powerpoint/2010/main" val="36506331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US" dirty="0"/>
              <a:t>My answers. </a:t>
            </a:r>
          </a:p>
          <a:p>
            <a:r>
              <a:rPr lang="en-US" dirty="0"/>
              <a:t>Unmute yourselves to why you have gone for your order. </a:t>
            </a:r>
          </a:p>
          <a:p>
            <a:r>
              <a:rPr lang="en-US" dirty="0"/>
              <a:t>If you’ve got a project that really fits funders – you’re most of the way there. Application can write itself. So spending some time on that. </a:t>
            </a:r>
          </a:p>
          <a:p>
            <a:r>
              <a:rPr lang="en-US" dirty="0"/>
              <a:t>Credibility – well established organisation. Can they actually do what they say they want to do? i.e. tiny charity changing the world unrealistic…</a:t>
            </a:r>
          </a:p>
          <a:p>
            <a:r>
              <a:rPr lang="en-US" dirty="0"/>
              <a:t>Applying for less money – most of the times does not make a difference. But some funders have preference in grant size range. i.e. applying for £20k grant from a new funder and the maximum they have given this year is only £5k. Not realistic. </a:t>
            </a:r>
          </a:p>
          <a:p>
            <a:r>
              <a:rPr lang="en-US" dirty="0"/>
              <a:t>Buzzwords – risk that it can be overused or not make much sense. Innovative holistic project. BUT using the language of the funder important. Mirroring them to use their words. </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59</a:t>
            </a:fld>
            <a:endParaRPr lang="en-US"/>
          </a:p>
        </p:txBody>
      </p:sp>
    </p:spTree>
    <p:extLst>
      <p:ext uri="{BB962C8B-B14F-4D97-AF65-F5344CB8AC3E}">
        <p14:creationId xmlns:p14="http://schemas.microsoft.com/office/powerpoint/2010/main" val="374426655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r>
              <a:rPr lang="en-GB" sz="1200" dirty="0"/>
              <a:t>House in order - Processes, Systems and Policies</a:t>
            </a:r>
          </a:p>
          <a:p>
            <a:r>
              <a:rPr lang="en-GB" sz="1200" dirty="0"/>
              <a:t>Just some examples about how to demonstrate your credibility</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60</a:t>
            </a:fld>
            <a:endParaRPr lang="en-US"/>
          </a:p>
        </p:txBody>
      </p:sp>
    </p:spTree>
    <p:extLst>
      <p:ext uri="{BB962C8B-B14F-4D97-AF65-F5344CB8AC3E}">
        <p14:creationId xmlns:p14="http://schemas.microsoft.com/office/powerpoint/2010/main" val="40636133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Existing relationship – funder has given you money before and if you’ve delivered it successfully. They like you, they trust you. Makes sense to spend more time and energy on them.</a:t>
            </a:r>
          </a:p>
          <a:p>
            <a:r>
              <a:rPr lang="en-US" dirty="0"/>
              <a:t>Clear narrative – bridge of communication. </a:t>
            </a:r>
          </a:p>
          <a:p>
            <a:r>
              <a:rPr lang="en-US" dirty="0"/>
              <a:t>Basic, simple English versus overcomplicating. </a:t>
            </a:r>
          </a:p>
          <a:p>
            <a:r>
              <a:rPr lang="en-US" dirty="0"/>
              <a:t>Organisation similar to those funded previously – annual accounts via Charity Commission. Their website. Have a look at what they like. </a:t>
            </a:r>
          </a:p>
          <a:p>
            <a:r>
              <a:rPr lang="en-US" dirty="0"/>
              <a:t>Know your funder – treat it a bit like a job interview analogy. Research. Taking the time to do this. Linking back to prospect research.</a:t>
            </a:r>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61</a:t>
            </a:fld>
            <a:endParaRPr lang="en-US"/>
          </a:p>
        </p:txBody>
      </p:sp>
    </p:spTree>
    <p:extLst>
      <p:ext uri="{BB962C8B-B14F-4D97-AF65-F5344CB8AC3E}">
        <p14:creationId xmlns:p14="http://schemas.microsoft.com/office/powerpoint/2010/main" val="371750674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E2791-F53A-BFAE-AC76-CEED077471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9FC9DE-E7E9-A63F-EC93-7A9E397CB1E8}"/>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BFBDAD64-20B0-B564-4C07-7893C41881C5}"/>
              </a:ext>
            </a:extLst>
          </p:cNvPr>
          <p:cNvSpPr>
            <a:spLocks noGrp="1"/>
          </p:cNvSpPr>
          <p:nvPr>
            <p:ph type="body" idx="1"/>
          </p:nvPr>
        </p:nvSpPr>
        <p:spPr/>
        <p:txBody>
          <a:bodyPr/>
          <a:lstStyle/>
          <a:p>
            <a:r>
              <a:rPr lang="en-US" dirty="0"/>
              <a:t>REPEATING SLIDE from earlier.</a:t>
            </a:r>
            <a:endParaRPr lang="en-GB" dirty="0"/>
          </a:p>
        </p:txBody>
      </p:sp>
      <p:sp>
        <p:nvSpPr>
          <p:cNvPr id="4" name="Slide Number Placeholder 3">
            <a:extLst>
              <a:ext uri="{FF2B5EF4-FFF2-40B4-BE49-F238E27FC236}">
                <a16:creationId xmlns:a16="http://schemas.microsoft.com/office/drawing/2014/main" id="{74AD8E5B-B4D8-A55A-5E42-1FD39EFA0BC6}"/>
              </a:ext>
            </a:extLst>
          </p:cNvPr>
          <p:cNvSpPr>
            <a:spLocks noGrp="1"/>
          </p:cNvSpPr>
          <p:nvPr>
            <p:ph type="sldNum" sz="quarter" idx="5"/>
          </p:nvPr>
        </p:nvSpPr>
        <p:spPr/>
        <p:txBody>
          <a:bodyPr/>
          <a:lstStyle/>
          <a:p>
            <a:fld id="{B0146AA5-2F73-C34D-B31A-8BE5235C5F9C}" type="slidenum">
              <a:rPr lang="en-US" smtClean="0"/>
              <a:pPr/>
              <a:t>62</a:t>
            </a:fld>
            <a:endParaRPr lang="en-US"/>
          </a:p>
        </p:txBody>
      </p:sp>
    </p:spTree>
    <p:extLst>
      <p:ext uri="{BB962C8B-B14F-4D97-AF65-F5344CB8AC3E}">
        <p14:creationId xmlns:p14="http://schemas.microsoft.com/office/powerpoint/2010/main" val="222609670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63</a:t>
            </a:fld>
            <a:endParaRPr lang="en-US"/>
          </a:p>
        </p:txBody>
      </p:sp>
    </p:spTree>
    <p:extLst>
      <p:ext uri="{BB962C8B-B14F-4D97-AF65-F5344CB8AC3E}">
        <p14:creationId xmlns:p14="http://schemas.microsoft.com/office/powerpoint/2010/main" val="174875454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Getting all that info to build a case for support. So when it comes to writing, have it all ready to go. Outcomes/need/finances.</a:t>
            </a:r>
          </a:p>
          <a:p>
            <a:r>
              <a:rPr lang="en-US" dirty="0"/>
              <a:t>Really think about why a funder would fund you vs competitor. </a:t>
            </a:r>
          </a:p>
          <a:p>
            <a:r>
              <a:rPr lang="en-US" dirty="0"/>
              <a:t>Writing an application like a story – linking all the key parts. Outlining an issue and how you’re responding to that.</a:t>
            </a:r>
          </a:p>
          <a:p>
            <a:r>
              <a:rPr lang="en-US" dirty="0"/>
              <a:t>Identify a couple of areas where you’re struggling/need improvement – whether it’s prospect or writing or need or outcomes.</a:t>
            </a:r>
          </a:p>
          <a:p>
            <a:r>
              <a:rPr lang="en-US" dirty="0"/>
              <a:t>Spend some time just trying to get that right. Work through.</a:t>
            </a:r>
          </a:p>
          <a:p>
            <a:r>
              <a:rPr lang="en-US" dirty="0"/>
              <a:t>Practice makes perfect – don’t be afraid to write and put applications together. Move away from being a perfectionist. </a:t>
            </a:r>
          </a:p>
          <a:p>
            <a:r>
              <a:rPr lang="en-US" dirty="0"/>
              <a:t>Put into practice as much as you can right away. Easier said than done. All busy schedules. </a:t>
            </a:r>
          </a:p>
          <a:p>
            <a:endParaRPr lang="en-US"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64</a:t>
            </a:fld>
            <a:endParaRPr lang="en-US"/>
          </a:p>
        </p:txBody>
      </p:sp>
    </p:spTree>
    <p:extLst>
      <p:ext uri="{BB962C8B-B14F-4D97-AF65-F5344CB8AC3E}">
        <p14:creationId xmlns:p14="http://schemas.microsoft.com/office/powerpoint/2010/main" val="86019881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ACTION – WRITE ONE THING YOU WILL GO AWAY AND ACTION. CIRCLE AND UNDERLINE.</a:t>
            </a:r>
          </a:p>
          <a:p>
            <a:r>
              <a:rPr lang="en-GB" dirty="0"/>
              <a:t>Hold yourself accountable. </a:t>
            </a:r>
          </a:p>
        </p:txBody>
      </p:sp>
      <p:sp>
        <p:nvSpPr>
          <p:cNvPr id="4" name="Slide Number Placeholder 3"/>
          <p:cNvSpPr>
            <a:spLocks noGrp="1"/>
          </p:cNvSpPr>
          <p:nvPr>
            <p:ph type="sldNum" sz="quarter" idx="5"/>
          </p:nvPr>
        </p:nvSpPr>
        <p:spPr/>
        <p:txBody>
          <a:bodyPr/>
          <a:lstStyle/>
          <a:p>
            <a:fld id="{B0146AA5-2F73-C34D-B31A-8BE5235C5F9C}" type="slidenum">
              <a:rPr lang="en-US" smtClean="0"/>
              <a:pPr/>
              <a:t>65</a:t>
            </a:fld>
            <a:endParaRPr lang="en-US"/>
          </a:p>
        </p:txBody>
      </p:sp>
    </p:spTree>
    <p:extLst>
      <p:ext uri="{BB962C8B-B14F-4D97-AF65-F5344CB8AC3E}">
        <p14:creationId xmlns:p14="http://schemas.microsoft.com/office/powerpoint/2010/main" val="8269382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146AA5-2F73-C34D-B31A-8BE5235C5F9C}" type="slidenum">
              <a:rPr lang="en-US" smtClean="0"/>
              <a:pPr/>
              <a:t>66</a:t>
            </a:fld>
            <a:endParaRPr lang="en-US"/>
          </a:p>
        </p:txBody>
      </p:sp>
    </p:spTree>
    <p:extLst>
      <p:ext uri="{BB962C8B-B14F-4D97-AF65-F5344CB8AC3E}">
        <p14:creationId xmlns:p14="http://schemas.microsoft.com/office/powerpoint/2010/main" val="22846629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99B6A-F965-E544-5F14-C61C02AF2B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A2E2AF-555D-49AC-6594-065C8F00D5DC}"/>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2B1D2E29-6475-513D-D40E-E59CD1C376B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8FCA57E-DC36-B0E8-A230-BD7DFB7DCDFA}"/>
              </a:ext>
            </a:extLst>
          </p:cNvPr>
          <p:cNvSpPr>
            <a:spLocks noGrp="1"/>
          </p:cNvSpPr>
          <p:nvPr>
            <p:ph type="sldNum" sz="quarter" idx="5"/>
          </p:nvPr>
        </p:nvSpPr>
        <p:spPr/>
        <p:txBody>
          <a:bodyPr/>
          <a:lstStyle/>
          <a:p>
            <a:fld id="{B0146AA5-2F73-C34D-B31A-8BE5235C5F9C}" type="slidenum">
              <a:rPr lang="en-US" smtClean="0"/>
              <a:pPr/>
              <a:t>67</a:t>
            </a:fld>
            <a:endParaRPr lang="en-US"/>
          </a:p>
        </p:txBody>
      </p:sp>
    </p:spTree>
    <p:extLst>
      <p:ext uri="{BB962C8B-B14F-4D97-AF65-F5344CB8AC3E}">
        <p14:creationId xmlns:p14="http://schemas.microsoft.com/office/powerpoint/2010/main" val="2635281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normAutofit/>
          </a:bodyPr>
          <a:lstStyle/>
          <a:p>
            <a:r>
              <a:rPr lang="en-US" dirty="0"/>
              <a:t>Have a little go at writing your elevator pitch. Grab my attention and </a:t>
            </a:r>
            <a:r>
              <a:rPr lang="en-US" dirty="0" err="1"/>
              <a:t>summarise</a:t>
            </a:r>
            <a:r>
              <a:rPr lang="en-US" dirty="0"/>
              <a:t> what you do. Give a good first impression. </a:t>
            </a:r>
          </a:p>
          <a:p>
            <a:r>
              <a:rPr lang="en-US" dirty="0"/>
              <a:t>Do it on piece of paper or in the chat box. Give 2-3 minutes to do this.</a:t>
            </a:r>
          </a:p>
          <a:p>
            <a:r>
              <a:rPr lang="en-US" dirty="0"/>
              <a:t>And then we’ll ask for some people to shout them out or write them in the chat box. And give some live feedback. </a:t>
            </a:r>
          </a:p>
          <a:p>
            <a:r>
              <a:rPr lang="en-US" dirty="0"/>
              <a:t>If that doesn’t make sense, just shout at me. </a:t>
            </a:r>
          </a:p>
          <a:p>
            <a:endParaRPr lang="en-US" dirty="0"/>
          </a:p>
          <a:p>
            <a:r>
              <a:rPr lang="en-GB" dirty="0"/>
              <a:t>Feedback – written what has said. But go above and beyond. But what we find, don’t use it as an opportunity to sell yourselves and just do the basic. </a:t>
            </a:r>
          </a:p>
          <a:p>
            <a:r>
              <a:rPr lang="en-GB" dirty="0"/>
              <a:t>I want to see what makes your organisation special, the personality, the phrases that matter. Your USP. Transformational impacts on your clients.</a:t>
            </a:r>
          </a:p>
        </p:txBody>
      </p:sp>
      <p:sp>
        <p:nvSpPr>
          <p:cNvPr id="4" name="Slide Number Placeholder 3"/>
          <p:cNvSpPr>
            <a:spLocks noGrp="1"/>
          </p:cNvSpPr>
          <p:nvPr>
            <p:ph type="sldNum" sz="quarter" idx="10"/>
          </p:nvPr>
        </p:nvSpPr>
        <p:spPr/>
        <p:txBody>
          <a:bodyPr/>
          <a:lstStyle/>
          <a:p>
            <a:fld id="{B0146AA5-2F73-C34D-B31A-8BE5235C5F9C}" type="slidenum">
              <a:rPr lang="en-US" smtClean="0"/>
              <a:pPr/>
              <a:t>7</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7D341-83EE-BF8C-CE33-07143B5256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58D4CC-9D28-05D5-17FF-43FACC46B202}"/>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52587E27-29D5-399C-DD54-89373DBABF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CC7802F-0B11-0244-891E-958C2B79206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146AA5-2F73-C34D-B31A-8BE5235C5F9C}" type="slidenum">
              <a:rPr kumimoji="0" lang="en-US" sz="1200" b="0" i="0" u="none" strike="noStrike" kern="1200" cap="none" spc="0" normalizeH="0" baseline="0" noProof="0" smtClean="0">
                <a:ln>
                  <a:noFill/>
                </a:ln>
                <a:solidFill>
                  <a:prstClr val="black"/>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solidFill>
              <a:effectLst/>
              <a:uLnTx/>
              <a:uFillTx/>
              <a:latin typeface="Calibri"/>
              <a:ea typeface="+mn-ea"/>
              <a:cs typeface="Arial"/>
              <a:sym typeface="Arial"/>
            </a:endParaRPr>
          </a:p>
        </p:txBody>
      </p:sp>
    </p:spTree>
    <p:extLst>
      <p:ext uri="{BB962C8B-B14F-4D97-AF65-F5344CB8AC3E}">
        <p14:creationId xmlns:p14="http://schemas.microsoft.com/office/powerpoint/2010/main" val="223630631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146AA5-2F73-C34D-B31A-8BE5235C5F9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29678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1863" y="744538"/>
            <a:ext cx="4956175" cy="3717925"/>
          </a:xfrm>
        </p:spPr>
      </p:sp>
      <p:sp>
        <p:nvSpPr>
          <p:cNvPr id="3" name="Notes Placeholder 2"/>
          <p:cNvSpPr>
            <a:spLocks noGrp="1"/>
          </p:cNvSpPr>
          <p:nvPr>
            <p:ph type="body" idx="1"/>
          </p:nvPr>
        </p:nvSpPr>
        <p:spPr/>
        <p:txBody>
          <a:bodyPr>
            <a:normAutofit/>
          </a:bodyPr>
          <a:lstStyle/>
          <a:p>
            <a:r>
              <a:rPr lang="en-US" dirty="0"/>
              <a:t>Need to get the basic info right. So many get this wrong. </a:t>
            </a:r>
          </a:p>
          <a:p>
            <a:r>
              <a:rPr lang="en-US" dirty="0"/>
              <a:t>Be upfront and be able to explain i.e. financial position / reserves position. Things that we know may put of funders. Being proactive. </a:t>
            </a:r>
          </a:p>
          <a:p>
            <a:r>
              <a:rPr lang="en-US" dirty="0"/>
              <a:t>In my last charity, our reserves position. Struggled previously with funders. Then added statement into our accounts about WHY. Improved our success rate the next year.</a:t>
            </a:r>
          </a:p>
          <a:p>
            <a:endParaRPr lang="en-GB" dirty="0"/>
          </a:p>
        </p:txBody>
      </p:sp>
      <p:sp>
        <p:nvSpPr>
          <p:cNvPr id="4" name="Slide Number Placeholder 3"/>
          <p:cNvSpPr>
            <a:spLocks noGrp="1"/>
          </p:cNvSpPr>
          <p:nvPr>
            <p:ph type="sldNum" sz="quarter" idx="10"/>
          </p:nvPr>
        </p:nvSpPr>
        <p:spPr/>
        <p:txBody>
          <a:bodyPr/>
          <a:lstStyle/>
          <a:p>
            <a:fld id="{B0146AA5-2F73-C34D-B31A-8BE5235C5F9C}"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6EEA79-7980-2E6E-C8DC-7A54385863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200ECF-EDC6-FB88-E209-392987182DDA}"/>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0E35B54C-88C4-173D-E315-3598887B7522}"/>
              </a:ext>
            </a:extLst>
          </p:cNvPr>
          <p:cNvSpPr>
            <a:spLocks noGrp="1"/>
          </p:cNvSpPr>
          <p:nvPr>
            <p:ph type="body" idx="1"/>
          </p:nvPr>
        </p:nvSpPr>
        <p:spPr/>
        <p:txBody>
          <a:bodyPr>
            <a:normAutofit/>
          </a:bodyPr>
          <a:lstStyle/>
          <a:p>
            <a:r>
              <a:rPr lang="en-GB" dirty="0"/>
              <a:t>Your opportunity to explain all the logistics of what is going on.</a:t>
            </a:r>
          </a:p>
          <a:p>
            <a:r>
              <a:rPr lang="en-GB" dirty="0"/>
              <a:t>What’s the plan – be really clear and concise about this. </a:t>
            </a:r>
          </a:p>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Service design – explain why you are doing it in this way and it makes sense for your community etc.</a:t>
            </a:r>
          </a:p>
          <a:p>
            <a:r>
              <a:rPr lang="en-GB" dirty="0"/>
              <a:t>After reading this, the assessor should have a clear understanding of how the project is going to work</a:t>
            </a:r>
          </a:p>
        </p:txBody>
      </p:sp>
      <p:sp>
        <p:nvSpPr>
          <p:cNvPr id="4" name="Slide Number Placeholder 3">
            <a:extLst>
              <a:ext uri="{FF2B5EF4-FFF2-40B4-BE49-F238E27FC236}">
                <a16:creationId xmlns:a16="http://schemas.microsoft.com/office/drawing/2014/main" id="{19B2BF61-EB21-B194-FDE3-6F591990DD1C}"/>
              </a:ext>
            </a:extLst>
          </p:cNvPr>
          <p:cNvSpPr>
            <a:spLocks noGrp="1"/>
          </p:cNvSpPr>
          <p:nvPr>
            <p:ph type="sldNum" sz="quarter" idx="10"/>
          </p:nvPr>
        </p:nvSpPr>
        <p:spPr/>
        <p:txBody>
          <a:bodyPr/>
          <a:lstStyle/>
          <a:p>
            <a:fld id="{B0146AA5-2F73-C34D-B31A-8BE5235C5F9C}" type="slidenum">
              <a:rPr lang="en-US" smtClean="0"/>
              <a:pPr/>
              <a:t>10</a:t>
            </a:fld>
            <a:endParaRPr lang="en-US"/>
          </a:p>
        </p:txBody>
      </p:sp>
    </p:spTree>
    <p:extLst>
      <p:ext uri="{BB962C8B-B14F-4D97-AF65-F5344CB8AC3E}">
        <p14:creationId xmlns:p14="http://schemas.microsoft.com/office/powerpoint/2010/main" val="24367149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73D44-F2E1-0BC1-2375-C90975AB8B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6A307-C8D8-BC98-B2A5-36735AF5C2EA}"/>
              </a:ext>
            </a:extLst>
          </p:cNvPr>
          <p:cNvSpPr>
            <a:spLocks noGrp="1" noRot="1" noChangeAspect="1"/>
          </p:cNvSpPr>
          <p:nvPr>
            <p:ph type="sldImg"/>
          </p:nvPr>
        </p:nvSpPr>
        <p:spPr>
          <a:xfrm>
            <a:off x="931863" y="744538"/>
            <a:ext cx="4956175" cy="3717925"/>
          </a:xfrm>
        </p:spPr>
      </p:sp>
      <p:sp>
        <p:nvSpPr>
          <p:cNvPr id="3" name="Notes Placeholder 2">
            <a:extLst>
              <a:ext uri="{FF2B5EF4-FFF2-40B4-BE49-F238E27FC236}">
                <a16:creationId xmlns:a16="http://schemas.microsoft.com/office/drawing/2014/main" id="{612CA7EB-F718-2EE1-97CE-E7861A0A5798}"/>
              </a:ext>
            </a:extLst>
          </p:cNvPr>
          <p:cNvSpPr>
            <a:spLocks noGrp="1"/>
          </p:cNvSpPr>
          <p:nvPr>
            <p:ph type="body" idx="1"/>
          </p:nvPr>
        </p:nvSpPr>
        <p:spPr/>
        <p:txBody>
          <a:bodyPr>
            <a:normAutofit fontScale="77500" lnSpcReduction="20000"/>
          </a:bodyPr>
          <a:lstStyle/>
          <a:p>
            <a:pPr>
              <a:buFont typeface="Arial" pitchFamily="34" charset="0"/>
              <a:buChar char="•"/>
            </a:pPr>
            <a:r>
              <a:rPr lang="en-US" sz="2800" dirty="0"/>
              <a:t> Start with the Project</a:t>
            </a:r>
          </a:p>
          <a:p>
            <a:pPr>
              <a:buFont typeface="Arial" pitchFamily="34" charset="0"/>
              <a:buChar char="•"/>
            </a:pPr>
            <a:r>
              <a:rPr lang="en-US" sz="2800" dirty="0"/>
              <a:t> Then Budget</a:t>
            </a:r>
          </a:p>
          <a:p>
            <a:pPr>
              <a:buFont typeface="Arial" pitchFamily="34" charset="0"/>
              <a:buChar char="•"/>
            </a:pPr>
            <a:endParaRPr lang="en-US" sz="2800" dirty="0"/>
          </a:p>
          <a:p>
            <a:pPr>
              <a:buFont typeface="Arial" pitchFamily="34" charset="0"/>
              <a:buChar char="•"/>
            </a:pPr>
            <a:r>
              <a:rPr lang="en-US" sz="2800" dirty="0"/>
              <a:t> Why</a:t>
            </a:r>
          </a:p>
          <a:p>
            <a:pPr lvl="1">
              <a:buFont typeface="Arial" pitchFamily="34" charset="0"/>
              <a:buChar char="•"/>
            </a:pPr>
            <a:r>
              <a:rPr lang="en-US" sz="2800" dirty="0"/>
              <a:t> Eligibility </a:t>
            </a:r>
          </a:p>
          <a:p>
            <a:pPr lvl="1">
              <a:buFont typeface="Arial" pitchFamily="34" charset="0"/>
              <a:buChar char="•"/>
            </a:pPr>
            <a:r>
              <a:rPr lang="en-US" sz="2800" dirty="0"/>
              <a:t> Confirms you know the project </a:t>
            </a:r>
          </a:p>
          <a:p>
            <a:pPr lvl="1">
              <a:buFont typeface="Arial" pitchFamily="34" charset="0"/>
              <a:buChar char="•"/>
            </a:pPr>
            <a:r>
              <a:rPr lang="en-US" sz="2800" dirty="0"/>
              <a:t> Know what to include in application</a:t>
            </a:r>
          </a:p>
          <a:p>
            <a:pPr lvl="1">
              <a:buFont typeface="Arial" pitchFamily="34" charset="0"/>
              <a:buChar char="•"/>
            </a:pPr>
            <a:r>
              <a:rPr lang="en-US" sz="2800" dirty="0"/>
              <a:t> Importance of budget elements</a:t>
            </a:r>
          </a:p>
          <a:p>
            <a:pPr lvl="1">
              <a:buFont typeface="Arial" pitchFamily="34" charset="0"/>
              <a:buChar char="•"/>
            </a:pPr>
            <a:r>
              <a:rPr lang="en-US" sz="2800" dirty="0"/>
              <a:t> Ward off Budget Changes</a:t>
            </a:r>
          </a:p>
          <a:p>
            <a:pPr lvl="0">
              <a:buFont typeface="Arial" pitchFamily="34" charset="0"/>
              <a:buNone/>
            </a:pPr>
            <a:endParaRPr lang="en-US" sz="2800" dirty="0"/>
          </a:p>
          <a:p>
            <a:pPr lvl="0">
              <a:buFont typeface="Arial" pitchFamily="34" charset="0"/>
              <a:buNone/>
            </a:pPr>
            <a:r>
              <a:rPr lang="en-US" sz="2800" dirty="0"/>
              <a:t>Funders like:</a:t>
            </a:r>
          </a:p>
          <a:p>
            <a:pPr>
              <a:buFont typeface="Arial" pitchFamily="34" charset="0"/>
              <a:buChar char="•"/>
            </a:pPr>
            <a:r>
              <a:rPr lang="en-US" sz="2800" dirty="0"/>
              <a:t> Accuracy</a:t>
            </a:r>
          </a:p>
          <a:p>
            <a:pPr>
              <a:buFont typeface="Arial" pitchFamily="34" charset="0"/>
              <a:buChar char="•"/>
            </a:pPr>
            <a:r>
              <a:rPr lang="en-US" sz="2800" dirty="0"/>
              <a:t> Eligible Expenditure</a:t>
            </a:r>
          </a:p>
          <a:p>
            <a:pPr>
              <a:buFont typeface="Arial" pitchFamily="34" charset="0"/>
              <a:buChar char="•"/>
            </a:pPr>
            <a:r>
              <a:rPr lang="en-US" sz="2800" dirty="0"/>
              <a:t> Explains the Project</a:t>
            </a:r>
          </a:p>
          <a:p>
            <a:pPr>
              <a:buFont typeface="Arial" pitchFamily="34" charset="0"/>
              <a:buChar char="•"/>
            </a:pPr>
            <a:r>
              <a:rPr lang="en-US" sz="2800" dirty="0"/>
              <a:t> Reflecting the Project (details in application)</a:t>
            </a:r>
          </a:p>
          <a:p>
            <a:pPr>
              <a:buFont typeface="Arial" pitchFamily="34" charset="0"/>
              <a:buChar char="•"/>
            </a:pPr>
            <a:r>
              <a:rPr lang="en-US" sz="2800" dirty="0"/>
              <a:t> Justifies Anomalies  </a:t>
            </a:r>
          </a:p>
          <a:p>
            <a:pPr lvl="0">
              <a:buFont typeface="Arial" pitchFamily="34" charset="0"/>
              <a:buNone/>
            </a:pPr>
            <a:endParaRPr lang="en-US" sz="2800" dirty="0"/>
          </a:p>
          <a:p>
            <a:endParaRPr lang="en-GB" dirty="0"/>
          </a:p>
        </p:txBody>
      </p:sp>
      <p:sp>
        <p:nvSpPr>
          <p:cNvPr id="4" name="Slide Number Placeholder 3">
            <a:extLst>
              <a:ext uri="{FF2B5EF4-FFF2-40B4-BE49-F238E27FC236}">
                <a16:creationId xmlns:a16="http://schemas.microsoft.com/office/drawing/2014/main" id="{C4008D2B-7ADB-92C3-77B2-446A210E25A8}"/>
              </a:ext>
            </a:extLst>
          </p:cNvPr>
          <p:cNvSpPr>
            <a:spLocks noGrp="1"/>
          </p:cNvSpPr>
          <p:nvPr>
            <p:ph type="sldNum" sz="quarter" idx="10"/>
          </p:nvPr>
        </p:nvSpPr>
        <p:spPr/>
        <p:txBody>
          <a:bodyPr/>
          <a:lstStyle/>
          <a:p>
            <a:fld id="{B0146AA5-2F73-C34D-B31A-8BE5235C5F9C}" type="slidenum">
              <a:rPr lang="en-US" smtClean="0"/>
              <a:pPr/>
              <a:t>11</a:t>
            </a:fld>
            <a:endParaRPr lang="en-US"/>
          </a:p>
        </p:txBody>
      </p:sp>
    </p:spTree>
    <p:extLst>
      <p:ext uri="{BB962C8B-B14F-4D97-AF65-F5344CB8AC3E}">
        <p14:creationId xmlns:p14="http://schemas.microsoft.com/office/powerpoint/2010/main" val="730657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EFF73CE-1776-490D-ADE1-71677598DC05}" type="datetimeFigureOut">
              <a:rPr lang="en-GB" smtClean="0"/>
              <a:pPr/>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BE7C6-4F20-48B0-9427-ED06479B7B27}"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EFF73CE-1776-490D-ADE1-71677598DC05}" type="datetimeFigureOut">
              <a:rPr lang="en-GB" smtClean="0"/>
              <a:pPr/>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BE7C6-4F20-48B0-9427-ED06479B7B27}"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EFF73CE-1776-490D-ADE1-71677598DC05}" type="datetimeFigureOut">
              <a:rPr lang="en-GB" smtClean="0"/>
              <a:pPr/>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BE7C6-4F20-48B0-9427-ED06479B7B27}"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EFF73CE-1776-490D-ADE1-71677598DC05}" type="datetimeFigureOut">
              <a:rPr lang="en-GB" smtClean="0"/>
              <a:pPr/>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BE7C6-4F20-48B0-9427-ED06479B7B27}"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FF73CE-1776-490D-ADE1-71677598DC05}" type="datetimeFigureOut">
              <a:rPr lang="en-GB" smtClean="0"/>
              <a:pPr/>
              <a:t>17/07/2026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BE7C6-4F20-48B0-9427-ED06479B7B27}"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EFF73CE-1776-490D-ADE1-71677598DC05}" type="datetimeFigureOut">
              <a:rPr lang="en-GB" smtClean="0"/>
              <a:pPr/>
              <a:t>17/07/2026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1BE7C6-4F20-48B0-9427-ED06479B7B27}"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EFF73CE-1776-490D-ADE1-71677598DC05}" type="datetimeFigureOut">
              <a:rPr lang="en-GB" smtClean="0"/>
              <a:pPr/>
              <a:t>17/07/2026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51BE7C6-4F20-48B0-9427-ED06479B7B27}"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EFF73CE-1776-490D-ADE1-71677598DC05}" type="datetimeFigureOut">
              <a:rPr lang="en-GB" smtClean="0"/>
              <a:pPr/>
              <a:t>17/07/2026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51BE7C6-4F20-48B0-9427-ED06479B7B27}"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FF73CE-1776-490D-ADE1-71677598DC05}" type="datetimeFigureOut">
              <a:rPr lang="en-GB" smtClean="0"/>
              <a:pPr/>
              <a:t>17/07/2026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51BE7C6-4F20-48B0-9427-ED06479B7B27}"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FF73CE-1776-490D-ADE1-71677598DC05}" type="datetimeFigureOut">
              <a:rPr lang="en-GB" smtClean="0"/>
              <a:pPr/>
              <a:t>17/07/2026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1BE7C6-4F20-48B0-9427-ED06479B7B27}"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FF73CE-1776-490D-ADE1-71677598DC05}" type="datetimeFigureOut">
              <a:rPr lang="en-GB" smtClean="0"/>
              <a:pPr/>
              <a:t>17/07/2026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1BE7C6-4F20-48B0-9427-ED06479B7B27}"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FF73CE-1776-490D-ADE1-71677598DC05}" type="datetimeFigureOut">
              <a:rPr lang="en-GB" smtClean="0"/>
              <a:pPr/>
              <a:t>17/07/2026</a:t>
            </a:fld>
            <a:endParaRPr lang="en-GB"/>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1BE7C6-4F20-48B0-9427-ED06479B7B27}"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18/10/relationships/comments" Target="../comments/modernComment_466_785576EC.xml"/><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18/10/relationships/comments" Target="../comments/modernComment_480_6F3B5654.xm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hyperlink" Target="https://www.gov.uk/government/statistics/english-indices-of-deprivation-2025"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hyperlink" Target="https://www.cityobservatory.birmingham.gov.uk/pages/home/"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hyperlink" Target="https://www.walsallintelligence.org.uk/"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microsoft.com/office/2018/10/relationships/comments" Target="../comments/modernComment_48B_6251CBE1.xml"/><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microsoft.com/office/2018/10/relationships/comments" Target="../comments/modernComment_481_8D547C3B.xm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18/10/relationships/comments" Target="../comments/modernComment_47E_0.xm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grantnav.threesixtygiving.or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microsoft.com/office/2018/10/relationships/comments" Target="../comments/modernComment_1C0_E65A3444.xml"/><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94_4A4BB12B.xml"/><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microsoft.com/office/2018/10/relationships/comments" Target="../comments/modernComment_483_9B887E55.xml"/><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microsoft.com/office/2018/10/relationships/comments" Target="../comments/modernComment_47D_887DD004.xml"/><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6.xml.rels><?xml version="1.0" encoding="UTF-8" standalone="yes"?>
<Relationships xmlns="http://schemas.openxmlformats.org/package/2006/relationships"><Relationship Id="rId3" Type="http://schemas.microsoft.com/office/2018/10/relationships/comments" Target="../comments/modernComment_17D_1C112F70.xml"/><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18/10/relationships/comments" Target="../comments/modernComment_487_719995B0.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microsoft.com/office/2018/10/relationships/comments" Target="../comments/modernComment_461_9B7B3D71.xml"/><Relationship Id="rId2" Type="http://schemas.openxmlformats.org/officeDocument/2006/relationships/notesSlide" Target="../notesSlides/notesSlide5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3.xml.rels><?xml version="1.0" encoding="UTF-8" standalone="yes"?>
<Relationships xmlns="http://schemas.openxmlformats.org/package/2006/relationships"><Relationship Id="rId3" Type="http://schemas.microsoft.com/office/2018/10/relationships/comments" Target="../comments/modernComment_1BE_4AE03920.xml"/><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microsoft.com/office/2018/10/relationships/comments" Target="../comments/modernComment_1CF_CE63B26.xml"/><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65.xml.rels><?xml version="1.0" encoding="UTF-8" standalone="yes"?>
<Relationships xmlns="http://schemas.openxmlformats.org/package/2006/relationships"><Relationship Id="rId3" Type="http://schemas.microsoft.com/office/2018/10/relationships/comments" Target="../comments/modernComment_185_0.xml"/><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microsoft.com/office/2018/10/relationships/comments" Target="../comments/modernComment_48A_D19CD433.xml"/><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hyperlink" Target="http://www.getgrants.org.uk/upcoming/" TargetMode="External"/><Relationship Id="rId2" Type="http://schemas.openxmlformats.org/officeDocument/2006/relationships/notesSlide" Target="../notesSlides/notesSlide60.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69.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hyperlink" Target="http://www.getgrants.org.uk/" TargetMode="External"/><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hyperlink" Target="https://twitter.com/Get_Grants" TargetMode="External"/><Relationship Id="rId5" Type="http://schemas.openxmlformats.org/officeDocument/2006/relationships/hyperlink" Target="mailto:info@getgrants.org.uk" TargetMode="External"/><Relationship Id="rId4" Type="http://schemas.openxmlformats.org/officeDocument/2006/relationships/hyperlink" Target="http://www.getgrants.org.uk/ideas-box" TargetMode="External"/></Relationships>
</file>

<file path=ppt/slides/_rels/slide7.xml.rels><?xml version="1.0" encoding="UTF-8" standalone="yes"?>
<Relationships xmlns="http://schemas.openxmlformats.org/package/2006/relationships"><Relationship Id="rId3" Type="http://schemas.microsoft.com/office/2018/10/relationships/comments" Target="../comments/modernComment_192_0.xm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dirty="0">
              <a:solidFill>
                <a:prstClr val="white"/>
              </a:solidFill>
              <a:latin typeface="Calibri"/>
            </a:endParaRPr>
          </a:p>
        </p:txBody>
      </p:sp>
      <p:sp>
        <p:nvSpPr>
          <p:cNvPr id="6" name="TextBox 5"/>
          <p:cNvSpPr txBox="1"/>
          <p:nvPr/>
        </p:nvSpPr>
        <p:spPr>
          <a:xfrm>
            <a:off x="611560" y="476674"/>
            <a:ext cx="8072494" cy="584775"/>
          </a:xfrm>
          <a:prstGeom prst="rect">
            <a:avLst/>
          </a:prstGeom>
          <a:noFill/>
        </p:spPr>
        <p:txBody>
          <a:bodyPr wrap="square" rtlCol="0" anchor="ctr" anchorCtr="0">
            <a:spAutoFit/>
          </a:bodyPr>
          <a:lstStyle/>
          <a:p>
            <a:pPr algn="ctr">
              <a:defRPr/>
            </a:pPr>
            <a:r>
              <a:rPr lang="en-GB" sz="3200" b="1" dirty="0">
                <a:solidFill>
                  <a:prstClr val="white"/>
                </a:solidFill>
                <a:latin typeface="Folks-Heavy" panose="02000903030000020004" pitchFamily="2" charset="0"/>
              </a:rPr>
              <a:t>Course Overview</a:t>
            </a:r>
            <a:endParaRPr lang="en-US" sz="3200" b="1" dirty="0">
              <a:solidFill>
                <a:prstClr val="white"/>
              </a:solidFill>
              <a:latin typeface="Folks-Heavy" panose="02000903030000020004" pitchFamily="2" charset="0"/>
            </a:endParaRPr>
          </a:p>
        </p:txBody>
      </p:sp>
      <p:pic>
        <p:nvPicPr>
          <p:cNvPr id="3" name="Picture 2">
            <a:extLst>
              <a:ext uri="{FF2B5EF4-FFF2-40B4-BE49-F238E27FC236}">
                <a16:creationId xmlns:a16="http://schemas.microsoft.com/office/drawing/2014/main" id="{9C17B54D-869E-775C-54D0-3CCB38F227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
        <p:nvSpPr>
          <p:cNvPr id="4" name="TextBox 3">
            <a:extLst>
              <a:ext uri="{FF2B5EF4-FFF2-40B4-BE49-F238E27FC236}">
                <a16:creationId xmlns:a16="http://schemas.microsoft.com/office/drawing/2014/main" id="{452C949E-3CBA-7DF9-7454-C40CF22C3C31}"/>
              </a:ext>
            </a:extLst>
          </p:cNvPr>
          <p:cNvSpPr txBox="1"/>
          <p:nvPr/>
        </p:nvSpPr>
        <p:spPr>
          <a:xfrm>
            <a:off x="1439652" y="1245569"/>
            <a:ext cx="6264696" cy="4130361"/>
          </a:xfrm>
          <a:prstGeom prst="rect">
            <a:avLst/>
          </a:prstGeom>
          <a:noFill/>
        </p:spPr>
        <p:txBody>
          <a:bodyPr wrap="square">
            <a:spAutoFit/>
          </a:bodyPr>
          <a:lstStyle/>
          <a:p>
            <a:pPr>
              <a:lnSpc>
                <a:spcPct val="120000"/>
              </a:lnSpc>
            </a:pPr>
            <a:r>
              <a:rPr lang="en-GB" sz="2000" dirty="0">
                <a:solidFill>
                  <a:schemeClr val="tx1"/>
                </a:solidFill>
              </a:rPr>
              <a:t>Module 1 – </a:t>
            </a:r>
            <a:r>
              <a:rPr lang="en-GB" sz="2000" b="1" dirty="0">
                <a:solidFill>
                  <a:schemeClr val="tx1"/>
                </a:solidFill>
              </a:rPr>
              <a:t>What is Bid Writing? </a:t>
            </a:r>
          </a:p>
          <a:p>
            <a:pPr>
              <a:lnSpc>
                <a:spcPct val="120000"/>
              </a:lnSpc>
            </a:pPr>
            <a:r>
              <a:rPr lang="en-GB" sz="2000" dirty="0">
                <a:solidFill>
                  <a:schemeClr val="tx1"/>
                </a:solidFill>
              </a:rPr>
              <a:t>Module 2 – </a:t>
            </a:r>
            <a:r>
              <a:rPr lang="en-GB" sz="2000" b="1" dirty="0">
                <a:solidFill>
                  <a:schemeClr val="tx1"/>
                </a:solidFill>
              </a:rPr>
              <a:t>Organisation Background </a:t>
            </a:r>
          </a:p>
          <a:p>
            <a:pPr>
              <a:lnSpc>
                <a:spcPct val="120000"/>
              </a:lnSpc>
            </a:pPr>
            <a:r>
              <a:rPr lang="en-GB" sz="2000" dirty="0">
                <a:solidFill>
                  <a:schemeClr val="tx1"/>
                </a:solidFill>
              </a:rPr>
              <a:t>Module 3 – </a:t>
            </a:r>
            <a:r>
              <a:rPr lang="en-GB" sz="2000" b="1" dirty="0">
                <a:solidFill>
                  <a:schemeClr val="tx1"/>
                </a:solidFill>
              </a:rPr>
              <a:t>Project Details &amp; Budget </a:t>
            </a:r>
          </a:p>
          <a:p>
            <a:pPr>
              <a:lnSpc>
                <a:spcPct val="120000"/>
              </a:lnSpc>
            </a:pPr>
            <a:r>
              <a:rPr lang="en-GB" sz="2000" dirty="0">
                <a:solidFill>
                  <a:schemeClr val="tx1"/>
                </a:solidFill>
              </a:rPr>
              <a:t>Module 4 – </a:t>
            </a:r>
            <a:r>
              <a:rPr lang="en-GB" sz="2000" b="1" dirty="0">
                <a:solidFill>
                  <a:schemeClr val="tx1"/>
                </a:solidFill>
              </a:rPr>
              <a:t>Evidencing Need </a:t>
            </a:r>
          </a:p>
          <a:p>
            <a:pPr>
              <a:lnSpc>
                <a:spcPct val="120000"/>
              </a:lnSpc>
            </a:pPr>
            <a:r>
              <a:rPr lang="en-GB" sz="2000" dirty="0">
                <a:solidFill>
                  <a:schemeClr val="tx1"/>
                </a:solidFill>
              </a:rPr>
              <a:t>Module 5 – </a:t>
            </a:r>
            <a:r>
              <a:rPr lang="en-GB" sz="2000" b="1" dirty="0">
                <a:solidFill>
                  <a:schemeClr val="tx1"/>
                </a:solidFill>
              </a:rPr>
              <a:t>Demonstrating Outcomes </a:t>
            </a:r>
          </a:p>
          <a:p>
            <a:pPr>
              <a:lnSpc>
                <a:spcPct val="120000"/>
              </a:lnSpc>
            </a:pPr>
            <a:r>
              <a:rPr lang="en-GB" sz="2000" dirty="0">
                <a:solidFill>
                  <a:schemeClr val="tx1"/>
                </a:solidFill>
              </a:rPr>
              <a:t>Module 6 – </a:t>
            </a:r>
            <a:r>
              <a:rPr lang="en-GB" sz="2000" b="1" dirty="0">
                <a:solidFill>
                  <a:schemeClr val="tx1"/>
                </a:solidFill>
              </a:rPr>
              <a:t>Prospecting: Finding the right Funds </a:t>
            </a:r>
          </a:p>
          <a:p>
            <a:pPr>
              <a:lnSpc>
                <a:spcPct val="120000"/>
              </a:lnSpc>
            </a:pPr>
            <a:r>
              <a:rPr lang="en-GB" sz="2000" dirty="0">
                <a:solidFill>
                  <a:schemeClr val="tx1"/>
                </a:solidFill>
              </a:rPr>
              <a:t>Module 7 – </a:t>
            </a:r>
            <a:r>
              <a:rPr lang="en-GB" sz="2000" b="1" dirty="0">
                <a:solidFill>
                  <a:schemeClr val="tx1"/>
                </a:solidFill>
              </a:rPr>
              <a:t>How applications are assessed </a:t>
            </a:r>
          </a:p>
          <a:p>
            <a:pPr>
              <a:lnSpc>
                <a:spcPct val="120000"/>
              </a:lnSpc>
            </a:pPr>
            <a:r>
              <a:rPr lang="en-GB" sz="2000" dirty="0">
                <a:solidFill>
                  <a:schemeClr val="tx1"/>
                </a:solidFill>
              </a:rPr>
              <a:t>Module 8 – </a:t>
            </a:r>
            <a:r>
              <a:rPr lang="en-GB" sz="2000" b="1" dirty="0">
                <a:solidFill>
                  <a:schemeClr val="tx1"/>
                </a:solidFill>
              </a:rPr>
              <a:t>AI in Bid Writing</a:t>
            </a:r>
          </a:p>
          <a:p>
            <a:pPr>
              <a:lnSpc>
                <a:spcPct val="120000"/>
              </a:lnSpc>
            </a:pPr>
            <a:r>
              <a:rPr lang="en-GB" sz="2000" dirty="0">
                <a:solidFill>
                  <a:schemeClr val="tx1"/>
                </a:solidFill>
              </a:rPr>
              <a:t>Module </a:t>
            </a:r>
            <a:r>
              <a:rPr lang="en-GB" sz="2000" dirty="0"/>
              <a:t>9</a:t>
            </a:r>
            <a:r>
              <a:rPr lang="en-GB" sz="2000" dirty="0">
                <a:solidFill>
                  <a:schemeClr val="tx1"/>
                </a:solidFill>
              </a:rPr>
              <a:t> – </a:t>
            </a:r>
            <a:r>
              <a:rPr lang="en-GB" sz="2000" b="1" dirty="0">
                <a:solidFill>
                  <a:schemeClr val="tx1"/>
                </a:solidFill>
              </a:rPr>
              <a:t>Maximising Success </a:t>
            </a:r>
            <a:r>
              <a:rPr lang="en-GB" sz="2000" b="1" dirty="0"/>
              <a:t>R</a:t>
            </a:r>
            <a:r>
              <a:rPr lang="en-GB" sz="2000" b="1" dirty="0">
                <a:solidFill>
                  <a:schemeClr val="tx1"/>
                </a:solidFill>
              </a:rPr>
              <a:t>ates </a:t>
            </a:r>
          </a:p>
          <a:p>
            <a:pPr>
              <a:lnSpc>
                <a:spcPct val="120000"/>
              </a:lnSpc>
            </a:pPr>
            <a:r>
              <a:rPr lang="en-GB" sz="2000" dirty="0"/>
              <a:t>Module 10 - </a:t>
            </a:r>
            <a:r>
              <a:rPr lang="en-GB" sz="2000" b="1" dirty="0">
                <a:solidFill>
                  <a:schemeClr val="tx1"/>
                </a:solidFill>
              </a:rPr>
              <a:t>Summary &amp; Reflections</a:t>
            </a:r>
            <a:r>
              <a:rPr lang="en-GB" sz="2000" dirty="0">
                <a:solidFill>
                  <a:schemeClr val="tx1"/>
                </a:solidFill>
              </a:rPr>
              <a:t> </a:t>
            </a:r>
          </a:p>
          <a:p>
            <a:pPr>
              <a:lnSpc>
                <a:spcPct val="120000"/>
              </a:lnSpc>
            </a:pPr>
            <a:r>
              <a:rPr lang="en-GB" sz="2000" dirty="0">
                <a:solidFill>
                  <a:schemeClr val="tx1"/>
                </a:solidFill>
              </a:rPr>
              <a:t>Post Training - Signposting and links to further resources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278C9-F64B-C8FE-28CC-8B49270B90B2}"/>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19DC7641-48B1-261F-0E9B-9FB9768C5039}"/>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US" sz="3200" b="1" dirty="0">
                <a:latin typeface="Folks-Heavy" panose="02000903030000020004" pitchFamily="2" charset="0"/>
              </a:rPr>
              <a:t>Project Details</a:t>
            </a:r>
            <a:endParaRPr lang="en-GB" sz="3200" b="1" dirty="0">
              <a:solidFill>
                <a:schemeClr val="bg1"/>
              </a:solidFill>
              <a:latin typeface="Folks-Heavy" panose="02000903030000020004" pitchFamily="2" charset="0"/>
            </a:endParaRPr>
          </a:p>
        </p:txBody>
      </p:sp>
      <p:sp>
        <p:nvSpPr>
          <p:cNvPr id="6" name="Rectangle 1">
            <a:extLst>
              <a:ext uri="{FF2B5EF4-FFF2-40B4-BE49-F238E27FC236}">
                <a16:creationId xmlns:a16="http://schemas.microsoft.com/office/drawing/2014/main" id="{75938A76-6F84-820A-411C-47EBBFC6B85B}"/>
              </a:ext>
            </a:extLst>
          </p:cNvPr>
          <p:cNvSpPr>
            <a:spLocks noChangeArrowheads="1"/>
          </p:cNvSpPr>
          <p:nvPr/>
        </p:nvSpPr>
        <p:spPr bwMode="auto">
          <a:xfrm>
            <a:off x="539552" y="1625336"/>
            <a:ext cx="8136904" cy="3257174"/>
          </a:xfrm>
          <a:prstGeom prst="rect">
            <a:avLst/>
          </a:prstGeom>
          <a:noFill/>
          <a:ln w="9525">
            <a:noFill/>
            <a:miter lim="800000"/>
            <a:headEnd/>
            <a:tailEnd/>
          </a:ln>
        </p:spPr>
        <p:txBody>
          <a:bodyPr wrap="square" anchor="ctr">
            <a:spAutoFit/>
          </a:bodyPr>
          <a:lstStyle/>
          <a:p>
            <a:pPr marL="457200" indent="-457200">
              <a:lnSpc>
                <a:spcPct val="150000"/>
              </a:lnSpc>
              <a:buFont typeface="Arial" panose="020B0604020202020204" pitchFamily="34" charset="0"/>
              <a:buChar char="•"/>
            </a:pPr>
            <a:r>
              <a:rPr lang="en-GB" sz="2800" dirty="0"/>
              <a:t>Who, what, how, where, when…</a:t>
            </a:r>
          </a:p>
          <a:p>
            <a:pPr marL="457200" indent="-457200">
              <a:lnSpc>
                <a:spcPct val="150000"/>
              </a:lnSpc>
              <a:buFont typeface="Arial" panose="020B0604020202020204" pitchFamily="34" charset="0"/>
              <a:buChar char="•"/>
            </a:pPr>
            <a:r>
              <a:rPr lang="en-GB" sz="2800" dirty="0"/>
              <a:t>Service design – why this model of delivery?</a:t>
            </a:r>
          </a:p>
          <a:p>
            <a:pPr marL="457200" indent="-457200">
              <a:lnSpc>
                <a:spcPct val="150000"/>
              </a:lnSpc>
              <a:buFont typeface="Arial" panose="020B0604020202020204" pitchFamily="34" charset="0"/>
              <a:buChar char="•"/>
            </a:pPr>
            <a:r>
              <a:rPr lang="en-GB" sz="2800" dirty="0"/>
              <a:t>Clear and concise </a:t>
            </a:r>
          </a:p>
          <a:p>
            <a:pPr marL="457200" indent="-457200">
              <a:lnSpc>
                <a:spcPct val="150000"/>
              </a:lnSpc>
              <a:buFont typeface="Arial" panose="020B0604020202020204" pitchFamily="34" charset="0"/>
              <a:buChar char="•"/>
            </a:pPr>
            <a:r>
              <a:rPr lang="en-GB" sz="2800" dirty="0"/>
              <a:t>Evidence and justification </a:t>
            </a:r>
          </a:p>
          <a:p>
            <a:pPr marL="457200" indent="-457200">
              <a:lnSpc>
                <a:spcPct val="150000"/>
              </a:lnSpc>
              <a:buFont typeface="Arial" panose="020B0604020202020204" pitchFamily="34" charset="0"/>
              <a:buChar char="•"/>
            </a:pPr>
            <a:r>
              <a:rPr lang="en-GB" sz="2800" dirty="0"/>
              <a:t>Reflective of project budget </a:t>
            </a:r>
          </a:p>
        </p:txBody>
      </p:sp>
      <p:pic>
        <p:nvPicPr>
          <p:cNvPr id="2" name="Picture 1">
            <a:extLst>
              <a:ext uri="{FF2B5EF4-FFF2-40B4-BE49-F238E27FC236}">
                <a16:creationId xmlns:a16="http://schemas.microsoft.com/office/drawing/2014/main" id="{5AF277E0-2A04-FD3F-F56F-AAC8AB6111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13101734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AB482-129C-B3E8-99E3-28BC6515D4C6}"/>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B332C0F9-80FE-68C7-CF24-21E3C8D3DBA8}"/>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US" sz="3200" b="1" dirty="0">
                <a:latin typeface="Folks-Heavy" panose="02000903030000020004" pitchFamily="2" charset="0"/>
              </a:rPr>
              <a:t>Project Budget</a:t>
            </a:r>
            <a:endParaRPr lang="en-GB" sz="3200" b="1" dirty="0">
              <a:solidFill>
                <a:schemeClr val="bg1"/>
              </a:solidFill>
              <a:latin typeface="Folks-Heavy" panose="02000903030000020004" pitchFamily="2" charset="0"/>
            </a:endParaRPr>
          </a:p>
        </p:txBody>
      </p:sp>
      <p:sp>
        <p:nvSpPr>
          <p:cNvPr id="6" name="Rectangle 1">
            <a:extLst>
              <a:ext uri="{FF2B5EF4-FFF2-40B4-BE49-F238E27FC236}">
                <a16:creationId xmlns:a16="http://schemas.microsoft.com/office/drawing/2014/main" id="{F8ACB641-5AA1-3305-1B22-306180155789}"/>
              </a:ext>
            </a:extLst>
          </p:cNvPr>
          <p:cNvSpPr>
            <a:spLocks noChangeArrowheads="1"/>
          </p:cNvSpPr>
          <p:nvPr/>
        </p:nvSpPr>
        <p:spPr bwMode="auto">
          <a:xfrm>
            <a:off x="539552" y="1808765"/>
            <a:ext cx="8136904" cy="3108543"/>
          </a:xfrm>
          <a:prstGeom prst="rect">
            <a:avLst/>
          </a:prstGeom>
          <a:noFill/>
          <a:ln w="9525">
            <a:noFill/>
            <a:miter lim="800000"/>
            <a:headEnd/>
            <a:tailEnd/>
          </a:ln>
        </p:spPr>
        <p:txBody>
          <a:bodyPr wrap="square" anchor="ctr">
            <a:spAutoFit/>
          </a:bodyPr>
          <a:lstStyle/>
          <a:p>
            <a:pPr>
              <a:buFont typeface="Arial" pitchFamily="34" charset="0"/>
              <a:buChar char="•"/>
            </a:pPr>
            <a:r>
              <a:rPr lang="en-US" sz="2800" dirty="0"/>
              <a:t> Start with project then Budget</a:t>
            </a:r>
          </a:p>
          <a:p>
            <a:endParaRPr lang="en-US" sz="2800" dirty="0"/>
          </a:p>
          <a:p>
            <a:pPr>
              <a:buFont typeface="Arial" pitchFamily="34" charset="0"/>
              <a:buChar char="•"/>
            </a:pPr>
            <a:r>
              <a:rPr lang="en-US" sz="2800" dirty="0"/>
              <a:t> Clear budgets prove Credibility  </a:t>
            </a:r>
          </a:p>
          <a:p>
            <a:endParaRPr lang="en-US" sz="2800" dirty="0"/>
          </a:p>
          <a:p>
            <a:pPr>
              <a:buFont typeface="Arial" pitchFamily="34" charset="0"/>
              <a:buChar char="•"/>
            </a:pPr>
            <a:r>
              <a:rPr lang="en-US" sz="2800" dirty="0"/>
              <a:t> Create a budget for every application </a:t>
            </a:r>
          </a:p>
          <a:p>
            <a:pPr>
              <a:buFont typeface="Arial" pitchFamily="34" charset="0"/>
              <a:buChar char="•"/>
            </a:pPr>
            <a:endParaRPr lang="en-US" sz="2800" dirty="0"/>
          </a:p>
          <a:p>
            <a:pPr>
              <a:buFont typeface="Arial" pitchFamily="34" charset="0"/>
              <a:buChar char="•"/>
            </a:pPr>
            <a:r>
              <a:rPr lang="en-US" sz="2800" dirty="0"/>
              <a:t> Emphasize key budget elements in application</a:t>
            </a:r>
          </a:p>
        </p:txBody>
      </p:sp>
      <p:pic>
        <p:nvPicPr>
          <p:cNvPr id="2" name="Picture 1">
            <a:extLst>
              <a:ext uri="{FF2B5EF4-FFF2-40B4-BE49-F238E27FC236}">
                <a16:creationId xmlns:a16="http://schemas.microsoft.com/office/drawing/2014/main" id="{1A61ECEB-58D1-7F68-6125-B94404A509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201886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03548" y="1978273"/>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p:cNvSpPr/>
          <p:nvPr/>
        </p:nvSpPr>
        <p:spPr bwMode="auto">
          <a:xfrm>
            <a:off x="-156582" y="2924944"/>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Evidencing Need</a:t>
            </a:r>
          </a:p>
        </p:txBody>
      </p:sp>
    </p:spTree>
    <p:extLst>
      <p:ext uri="{BB962C8B-B14F-4D97-AF65-F5344CB8AC3E}">
        <p14:creationId xmlns:p14="http://schemas.microsoft.com/office/powerpoint/2010/main" val="3151533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a:solidFill>
                  <a:prstClr val="white"/>
                </a:solidFill>
                <a:latin typeface="Folks-Heavy" panose="02000903030000020004" pitchFamily="2" charset="0"/>
              </a:rPr>
              <a:t>Activity</a:t>
            </a:r>
            <a:endParaRPr lang="en-GB" sz="3200" b="1" dirty="0">
              <a:solidFill>
                <a:prstClr val="white"/>
              </a:solidFill>
              <a:latin typeface="Folks-Heavy" panose="02000903030000020004" pitchFamily="2" charset="0"/>
            </a:endParaRPr>
          </a:p>
        </p:txBody>
      </p:sp>
      <p:sp>
        <p:nvSpPr>
          <p:cNvPr id="9" name="Rectangle 1"/>
          <p:cNvSpPr>
            <a:spLocks noChangeArrowheads="1"/>
          </p:cNvSpPr>
          <p:nvPr/>
        </p:nvSpPr>
        <p:spPr bwMode="auto">
          <a:xfrm>
            <a:off x="503548" y="2551837"/>
            <a:ext cx="8136904" cy="1754326"/>
          </a:xfrm>
          <a:prstGeom prst="rect">
            <a:avLst/>
          </a:prstGeom>
          <a:noFill/>
          <a:ln w="9525">
            <a:noFill/>
            <a:miter lim="800000"/>
            <a:headEnd/>
            <a:tailEnd/>
          </a:ln>
        </p:spPr>
        <p:txBody>
          <a:bodyPr wrap="square" anchor="ctr">
            <a:spAutoFit/>
          </a:bodyPr>
          <a:lstStyle/>
          <a:p>
            <a:pPr algn="ctr"/>
            <a:r>
              <a:rPr lang="en-US" sz="3600" b="1" dirty="0"/>
              <a:t>What are the different ways you can argue the need within an application form?</a:t>
            </a:r>
          </a:p>
        </p:txBody>
      </p:sp>
      <p:pic>
        <p:nvPicPr>
          <p:cNvPr id="2" name="Picture 1">
            <a:extLst>
              <a:ext uri="{FF2B5EF4-FFF2-40B4-BE49-F238E27FC236}">
                <a16:creationId xmlns:a16="http://schemas.microsoft.com/office/drawing/2014/main" id="{D1B5F935-2060-CEFA-FD17-3B4BED3AC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995152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40921B-96E9-9C5B-B956-173382F819FE}"/>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2D73BC3D-CF98-B322-C330-8185286BB1BA}"/>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Evidence of Need - Internal</a:t>
            </a:r>
          </a:p>
        </p:txBody>
      </p:sp>
      <p:sp>
        <p:nvSpPr>
          <p:cNvPr id="15" name="Rectangle 1">
            <a:extLst>
              <a:ext uri="{FF2B5EF4-FFF2-40B4-BE49-F238E27FC236}">
                <a16:creationId xmlns:a16="http://schemas.microsoft.com/office/drawing/2014/main" id="{9260F19B-FD9C-8984-F012-9F1981E46CE8}"/>
              </a:ext>
            </a:extLst>
          </p:cNvPr>
          <p:cNvSpPr>
            <a:spLocks noChangeArrowheads="1"/>
          </p:cNvSpPr>
          <p:nvPr/>
        </p:nvSpPr>
        <p:spPr bwMode="auto">
          <a:xfrm>
            <a:off x="539552" y="1340768"/>
            <a:ext cx="8136904" cy="3970318"/>
          </a:xfrm>
          <a:prstGeom prst="rect">
            <a:avLst/>
          </a:prstGeom>
          <a:noFill/>
          <a:ln w="9525">
            <a:noFill/>
            <a:miter lim="800000"/>
            <a:headEnd/>
            <a:tailEnd/>
          </a:ln>
        </p:spPr>
        <p:txBody>
          <a:bodyPr wrap="square" anchor="ctr">
            <a:spAutoFit/>
          </a:bodyPr>
          <a:lstStyle/>
          <a:p>
            <a:pPr lvl="0"/>
            <a:r>
              <a:rPr lang="en-GB" sz="2800" b="1" dirty="0"/>
              <a:t>Community Consultation </a:t>
            </a:r>
          </a:p>
          <a:p>
            <a:pPr lvl="0"/>
            <a:endParaRPr lang="en-GB" sz="2800" b="1" dirty="0"/>
          </a:p>
          <a:p>
            <a:pPr lvl="0">
              <a:buFont typeface="Arial" pitchFamily="34" charset="0"/>
              <a:buChar char="•"/>
            </a:pPr>
            <a:r>
              <a:rPr lang="en-GB" sz="2800" dirty="0"/>
              <a:t> Anecdotal evidence </a:t>
            </a:r>
          </a:p>
          <a:p>
            <a:pPr lvl="0">
              <a:buFont typeface="Arial" pitchFamily="34" charset="0"/>
              <a:buChar char="•"/>
            </a:pPr>
            <a:r>
              <a:rPr lang="en-GB" sz="2800" dirty="0"/>
              <a:t> Requests from local people</a:t>
            </a:r>
          </a:p>
          <a:p>
            <a:pPr lvl="0">
              <a:buFont typeface="Arial" pitchFamily="34" charset="0"/>
              <a:buChar char="•"/>
            </a:pPr>
            <a:r>
              <a:rPr lang="en-GB" sz="2800" dirty="0"/>
              <a:t> Requests from local agencies</a:t>
            </a:r>
          </a:p>
          <a:p>
            <a:pPr lvl="0">
              <a:buFont typeface="Arial" pitchFamily="34" charset="0"/>
              <a:buChar char="•"/>
            </a:pPr>
            <a:r>
              <a:rPr lang="en-GB" sz="2800" dirty="0"/>
              <a:t> Local Surveys</a:t>
            </a:r>
          </a:p>
          <a:p>
            <a:pPr lvl="0">
              <a:buFont typeface="Arial" pitchFamily="34" charset="0"/>
              <a:buChar char="•"/>
            </a:pPr>
            <a:r>
              <a:rPr lang="en-GB" sz="2800" dirty="0"/>
              <a:t> Focus Groups</a:t>
            </a:r>
          </a:p>
          <a:p>
            <a:pPr lvl="0">
              <a:buFont typeface="Arial" pitchFamily="34" charset="0"/>
              <a:buChar char="•"/>
            </a:pPr>
            <a:r>
              <a:rPr lang="en-GB" sz="2800" dirty="0"/>
              <a:t> Case Studies</a:t>
            </a:r>
          </a:p>
          <a:p>
            <a:pPr lvl="0">
              <a:buFont typeface="Arial" pitchFamily="34" charset="0"/>
              <a:buChar char="•"/>
            </a:pPr>
            <a:r>
              <a:rPr lang="en-GB" sz="2800" dirty="0"/>
              <a:t> Waiting Lists from previous projects</a:t>
            </a:r>
          </a:p>
        </p:txBody>
      </p:sp>
      <p:pic>
        <p:nvPicPr>
          <p:cNvPr id="2" name="Picture 1">
            <a:extLst>
              <a:ext uri="{FF2B5EF4-FFF2-40B4-BE49-F238E27FC236}">
                <a16:creationId xmlns:a16="http://schemas.microsoft.com/office/drawing/2014/main" id="{D15EFECA-C63D-58E8-5E1C-381FFFC0A7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1866159700"/>
      </p:ext>
    </p:extLst>
  </p:cSld>
  <p:clrMapOvr>
    <a:masterClrMapping/>
  </p:clrMapOvr>
  <p:extLst>
    <p:ext uri="{6950BFC3-D8DA-4A85-94F7-54DA5524770B}">
      <p188:commentRel xmlns:p188="http://schemas.microsoft.com/office/powerpoint/2018/8/main" r:id="rId3"/>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Evidence of Need - External  </a:t>
            </a:r>
          </a:p>
        </p:txBody>
      </p:sp>
      <p:sp>
        <p:nvSpPr>
          <p:cNvPr id="15" name="Rectangle 1"/>
          <p:cNvSpPr>
            <a:spLocks noChangeArrowheads="1"/>
          </p:cNvSpPr>
          <p:nvPr/>
        </p:nvSpPr>
        <p:spPr bwMode="auto">
          <a:xfrm>
            <a:off x="539552" y="1987101"/>
            <a:ext cx="8136904" cy="2677656"/>
          </a:xfrm>
          <a:prstGeom prst="rect">
            <a:avLst/>
          </a:prstGeom>
          <a:noFill/>
          <a:ln w="9525">
            <a:noFill/>
            <a:miter lim="800000"/>
            <a:headEnd/>
            <a:tailEnd/>
          </a:ln>
        </p:spPr>
        <p:txBody>
          <a:bodyPr wrap="square" anchor="ctr">
            <a:spAutoFit/>
          </a:bodyPr>
          <a:lstStyle/>
          <a:p>
            <a:pPr lvl="0">
              <a:buFont typeface="Arial" pitchFamily="34" charset="0"/>
              <a:buChar char="•"/>
            </a:pPr>
            <a:endParaRPr lang="en-GB" sz="2800" b="1" dirty="0"/>
          </a:p>
          <a:p>
            <a:pPr lvl="0"/>
            <a:r>
              <a:rPr lang="en-GB" sz="2800" b="1" dirty="0"/>
              <a:t>Data collection </a:t>
            </a:r>
          </a:p>
          <a:p>
            <a:pPr lvl="0"/>
            <a:endParaRPr lang="en-GB" sz="2800" b="1" dirty="0"/>
          </a:p>
          <a:p>
            <a:pPr lvl="0">
              <a:buFont typeface="Arial" pitchFamily="34" charset="0"/>
              <a:buChar char="•"/>
            </a:pPr>
            <a:r>
              <a:rPr lang="en-GB" sz="2800" dirty="0"/>
              <a:t> External data/statistics</a:t>
            </a:r>
          </a:p>
          <a:p>
            <a:pPr>
              <a:buFont typeface="Arial" pitchFamily="34" charset="0"/>
              <a:buChar char="•"/>
            </a:pPr>
            <a:r>
              <a:rPr lang="en-GB" sz="2800" dirty="0"/>
              <a:t> Research Documents</a:t>
            </a:r>
          </a:p>
          <a:p>
            <a:pPr>
              <a:buFont typeface="Arial" pitchFamily="34" charset="0"/>
              <a:buChar char="•"/>
            </a:pPr>
            <a:r>
              <a:rPr lang="en-GB" sz="2800" dirty="0"/>
              <a:t> Charities own research</a:t>
            </a:r>
          </a:p>
        </p:txBody>
      </p:sp>
      <p:pic>
        <p:nvPicPr>
          <p:cNvPr id="2" name="Picture 1">
            <a:extLst>
              <a:ext uri="{FF2B5EF4-FFF2-40B4-BE49-F238E27FC236}">
                <a16:creationId xmlns:a16="http://schemas.microsoft.com/office/drawing/2014/main" id="{3F297B58-E83D-C303-DEFA-A7A736A489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33645710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1B9B0F-611F-361A-ECED-D3D1CBDB0143}"/>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8B069161-9F5C-39D8-F7DF-9FF7228002A3}"/>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Evidence of Need – IMD</a:t>
            </a:r>
          </a:p>
        </p:txBody>
      </p:sp>
      <p:sp>
        <p:nvSpPr>
          <p:cNvPr id="5" name="TextBox 4">
            <a:extLst>
              <a:ext uri="{FF2B5EF4-FFF2-40B4-BE49-F238E27FC236}">
                <a16:creationId xmlns:a16="http://schemas.microsoft.com/office/drawing/2014/main" id="{CA6477DA-8A19-2718-585A-93945E2B1764}"/>
              </a:ext>
            </a:extLst>
          </p:cNvPr>
          <p:cNvSpPr txBox="1"/>
          <p:nvPr/>
        </p:nvSpPr>
        <p:spPr>
          <a:xfrm>
            <a:off x="474887" y="4989941"/>
            <a:ext cx="3311860" cy="646331"/>
          </a:xfrm>
          <a:prstGeom prst="rect">
            <a:avLst/>
          </a:prstGeom>
          <a:noFill/>
        </p:spPr>
        <p:txBody>
          <a:bodyPr wrap="square">
            <a:spAutoFit/>
          </a:bodyPr>
          <a:lstStyle/>
          <a:p>
            <a:r>
              <a:rPr lang="en-GB" dirty="0">
                <a:hlinkClick r:id="rId3"/>
              </a:rPr>
              <a:t>English indices of deprivation 2025 - GOV.UK</a:t>
            </a:r>
            <a:endParaRPr lang="en-GB" dirty="0">
              <a:solidFill>
                <a:prstClr val="black"/>
              </a:solidFill>
              <a:latin typeface="Folks-Heavy" panose="02000903030000020004"/>
            </a:endParaRPr>
          </a:p>
        </p:txBody>
      </p:sp>
      <p:pic>
        <p:nvPicPr>
          <p:cNvPr id="7" name="Picture 6">
            <a:extLst>
              <a:ext uri="{FF2B5EF4-FFF2-40B4-BE49-F238E27FC236}">
                <a16:creationId xmlns:a16="http://schemas.microsoft.com/office/drawing/2014/main" id="{A8490DAA-11F1-0498-FBAA-E1307322BBD2}"/>
              </a:ext>
            </a:extLst>
          </p:cNvPr>
          <p:cNvPicPr>
            <a:picLocks noChangeAspect="1"/>
          </p:cNvPicPr>
          <p:nvPr/>
        </p:nvPicPr>
        <p:blipFill>
          <a:blip r:embed="rId4"/>
          <a:stretch>
            <a:fillRect/>
          </a:stretch>
        </p:blipFill>
        <p:spPr>
          <a:xfrm>
            <a:off x="473176" y="1354560"/>
            <a:ext cx="6965206" cy="3150547"/>
          </a:xfrm>
          <a:prstGeom prst="rect">
            <a:avLst/>
          </a:prstGeom>
        </p:spPr>
      </p:pic>
      <p:pic>
        <p:nvPicPr>
          <p:cNvPr id="9" name="Picture 8">
            <a:extLst>
              <a:ext uri="{FF2B5EF4-FFF2-40B4-BE49-F238E27FC236}">
                <a16:creationId xmlns:a16="http://schemas.microsoft.com/office/drawing/2014/main" id="{EE1B0879-DD9B-A130-01E7-639CD6B72398}"/>
              </a:ext>
            </a:extLst>
          </p:cNvPr>
          <p:cNvPicPr>
            <a:picLocks noChangeAspect="1"/>
          </p:cNvPicPr>
          <p:nvPr/>
        </p:nvPicPr>
        <p:blipFill>
          <a:blip r:embed="rId5"/>
          <a:srcRect l="5731" t="26700" r="6196"/>
          <a:stretch>
            <a:fillRect/>
          </a:stretch>
        </p:blipFill>
        <p:spPr>
          <a:xfrm>
            <a:off x="4355977" y="2798959"/>
            <a:ext cx="4458070" cy="3582369"/>
          </a:xfrm>
          <a:prstGeom prst="rect">
            <a:avLst/>
          </a:prstGeom>
        </p:spPr>
      </p:pic>
      <p:pic>
        <p:nvPicPr>
          <p:cNvPr id="2" name="Picture 1">
            <a:extLst>
              <a:ext uri="{FF2B5EF4-FFF2-40B4-BE49-F238E27FC236}">
                <a16:creationId xmlns:a16="http://schemas.microsoft.com/office/drawing/2014/main" id="{D941310C-5113-EB9D-3711-43EC2BC935A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41477797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34FD8-1087-79F4-478E-47D4E15ADB23}"/>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ED2E1ED9-031B-A146-14D0-7FC1723801B3}"/>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Evidence of Need – Local &amp; Regional</a:t>
            </a:r>
          </a:p>
        </p:txBody>
      </p:sp>
      <p:sp>
        <p:nvSpPr>
          <p:cNvPr id="5" name="TextBox 4">
            <a:extLst>
              <a:ext uri="{FF2B5EF4-FFF2-40B4-BE49-F238E27FC236}">
                <a16:creationId xmlns:a16="http://schemas.microsoft.com/office/drawing/2014/main" id="{54C82797-4070-6BC9-A444-3A0FAED4C09C}"/>
              </a:ext>
            </a:extLst>
          </p:cNvPr>
          <p:cNvSpPr txBox="1"/>
          <p:nvPr/>
        </p:nvSpPr>
        <p:spPr>
          <a:xfrm>
            <a:off x="4427984" y="6453336"/>
            <a:ext cx="5148064" cy="369332"/>
          </a:xfrm>
          <a:prstGeom prst="rect">
            <a:avLst/>
          </a:prstGeom>
          <a:noFill/>
        </p:spPr>
        <p:txBody>
          <a:bodyPr wrap="square">
            <a:spAutoFit/>
          </a:bodyPr>
          <a:lstStyle/>
          <a:p>
            <a:r>
              <a:rPr lang="en-GB" dirty="0">
                <a:hlinkClick r:id="rId3"/>
              </a:rPr>
              <a:t>Homepage — Birmingham City Observatory</a:t>
            </a:r>
            <a:endParaRPr lang="en-GB" dirty="0">
              <a:solidFill>
                <a:prstClr val="black"/>
              </a:solidFill>
              <a:latin typeface="Folks-Heavy" panose="02000903030000020004"/>
            </a:endParaRPr>
          </a:p>
        </p:txBody>
      </p:sp>
      <p:pic>
        <p:nvPicPr>
          <p:cNvPr id="3" name="Picture 2">
            <a:extLst>
              <a:ext uri="{FF2B5EF4-FFF2-40B4-BE49-F238E27FC236}">
                <a16:creationId xmlns:a16="http://schemas.microsoft.com/office/drawing/2014/main" id="{87FC6DF6-C1B6-F089-27CA-51FC5D125ACA}"/>
              </a:ext>
            </a:extLst>
          </p:cNvPr>
          <p:cNvPicPr>
            <a:picLocks noChangeAspect="1"/>
          </p:cNvPicPr>
          <p:nvPr/>
        </p:nvPicPr>
        <p:blipFill>
          <a:blip r:embed="rId4"/>
          <a:stretch>
            <a:fillRect/>
          </a:stretch>
        </p:blipFill>
        <p:spPr>
          <a:xfrm>
            <a:off x="1727684" y="1715618"/>
            <a:ext cx="5688632" cy="4042833"/>
          </a:xfrm>
          <a:prstGeom prst="rect">
            <a:avLst/>
          </a:prstGeom>
        </p:spPr>
      </p:pic>
      <p:sp>
        <p:nvSpPr>
          <p:cNvPr id="4" name="TextBox 3">
            <a:extLst>
              <a:ext uri="{FF2B5EF4-FFF2-40B4-BE49-F238E27FC236}">
                <a16:creationId xmlns:a16="http://schemas.microsoft.com/office/drawing/2014/main" id="{881849E4-952E-1B6D-A212-159ADB672ED6}"/>
              </a:ext>
            </a:extLst>
          </p:cNvPr>
          <p:cNvSpPr txBox="1"/>
          <p:nvPr/>
        </p:nvSpPr>
        <p:spPr>
          <a:xfrm>
            <a:off x="2716335" y="1253953"/>
            <a:ext cx="4143378" cy="461665"/>
          </a:xfrm>
          <a:prstGeom prst="rect">
            <a:avLst/>
          </a:prstGeom>
          <a:noFill/>
        </p:spPr>
        <p:txBody>
          <a:bodyPr wrap="none" rtlCol="0">
            <a:spAutoFit/>
          </a:bodyPr>
          <a:lstStyle/>
          <a:p>
            <a:r>
              <a:rPr lang="en-GB" sz="2400" b="1" dirty="0"/>
              <a:t>Council Local and regional data</a:t>
            </a:r>
          </a:p>
        </p:txBody>
      </p:sp>
      <p:pic>
        <p:nvPicPr>
          <p:cNvPr id="6" name="Picture 5">
            <a:extLst>
              <a:ext uri="{FF2B5EF4-FFF2-40B4-BE49-F238E27FC236}">
                <a16:creationId xmlns:a16="http://schemas.microsoft.com/office/drawing/2014/main" id="{B170144D-1634-D0EB-F220-DBD86D6466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5856123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5EE44-7C9B-5BAC-10A3-8110210C6A92}"/>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FD0971A0-2DEE-324C-5582-9C3DF2907D18}"/>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Evidence of Need – Local &amp; Regional</a:t>
            </a:r>
          </a:p>
        </p:txBody>
      </p:sp>
      <p:sp>
        <p:nvSpPr>
          <p:cNvPr id="5" name="TextBox 4">
            <a:extLst>
              <a:ext uri="{FF2B5EF4-FFF2-40B4-BE49-F238E27FC236}">
                <a16:creationId xmlns:a16="http://schemas.microsoft.com/office/drawing/2014/main" id="{7C5593D7-7C2A-4DA1-C3B7-B58E0C0959F5}"/>
              </a:ext>
            </a:extLst>
          </p:cNvPr>
          <p:cNvSpPr txBox="1"/>
          <p:nvPr/>
        </p:nvSpPr>
        <p:spPr>
          <a:xfrm>
            <a:off x="4427984" y="6453336"/>
            <a:ext cx="5148064" cy="369332"/>
          </a:xfrm>
          <a:prstGeom prst="rect">
            <a:avLst/>
          </a:prstGeom>
          <a:noFill/>
        </p:spPr>
        <p:txBody>
          <a:bodyPr wrap="square">
            <a:spAutoFit/>
          </a:bodyPr>
          <a:lstStyle/>
          <a:p>
            <a:r>
              <a:rPr lang="en-GB" dirty="0">
                <a:solidFill>
                  <a:prstClr val="black"/>
                </a:solidFill>
                <a:latin typeface="Folks-Heavy" panose="02000903030000020004"/>
                <a:hlinkClick r:id="rId3"/>
              </a:rPr>
              <a:t>https://www.walsallintelligence.org.uk/</a:t>
            </a:r>
            <a:r>
              <a:rPr lang="en-GB" dirty="0">
                <a:solidFill>
                  <a:prstClr val="black"/>
                </a:solidFill>
                <a:latin typeface="Folks-Heavy" panose="02000903030000020004"/>
              </a:rPr>
              <a:t> </a:t>
            </a:r>
          </a:p>
        </p:txBody>
      </p:sp>
      <p:pic>
        <p:nvPicPr>
          <p:cNvPr id="2" name="Picture 1">
            <a:extLst>
              <a:ext uri="{FF2B5EF4-FFF2-40B4-BE49-F238E27FC236}">
                <a16:creationId xmlns:a16="http://schemas.microsoft.com/office/drawing/2014/main" id="{F931DF00-65CE-E963-5C6F-8BDA370D8A51}"/>
              </a:ext>
            </a:extLst>
          </p:cNvPr>
          <p:cNvPicPr>
            <a:picLocks noChangeAspect="1"/>
          </p:cNvPicPr>
          <p:nvPr/>
        </p:nvPicPr>
        <p:blipFill>
          <a:blip r:embed="rId4"/>
          <a:srcRect r="62411"/>
          <a:stretch>
            <a:fillRect/>
          </a:stretch>
        </p:blipFill>
        <p:spPr>
          <a:xfrm>
            <a:off x="1129613" y="1799473"/>
            <a:ext cx="3638240" cy="4137728"/>
          </a:xfrm>
          <a:prstGeom prst="rect">
            <a:avLst/>
          </a:prstGeom>
        </p:spPr>
      </p:pic>
      <p:pic>
        <p:nvPicPr>
          <p:cNvPr id="4" name="Picture 3">
            <a:extLst>
              <a:ext uri="{FF2B5EF4-FFF2-40B4-BE49-F238E27FC236}">
                <a16:creationId xmlns:a16="http://schemas.microsoft.com/office/drawing/2014/main" id="{B633C4F6-2B8B-39F9-EB8F-B669D0B53B6F}"/>
              </a:ext>
            </a:extLst>
          </p:cNvPr>
          <p:cNvPicPr>
            <a:picLocks noChangeAspect="1"/>
          </p:cNvPicPr>
          <p:nvPr/>
        </p:nvPicPr>
        <p:blipFill>
          <a:blip r:embed="rId4"/>
          <a:srcRect l="57505"/>
          <a:stretch>
            <a:fillRect/>
          </a:stretch>
        </p:blipFill>
        <p:spPr>
          <a:xfrm>
            <a:off x="4572000" y="1791104"/>
            <a:ext cx="4111020" cy="4137729"/>
          </a:xfrm>
          <a:prstGeom prst="rect">
            <a:avLst/>
          </a:prstGeom>
        </p:spPr>
      </p:pic>
      <p:sp>
        <p:nvSpPr>
          <p:cNvPr id="6" name="TextBox 5">
            <a:extLst>
              <a:ext uri="{FF2B5EF4-FFF2-40B4-BE49-F238E27FC236}">
                <a16:creationId xmlns:a16="http://schemas.microsoft.com/office/drawing/2014/main" id="{47A0FE14-E5D3-AE0E-B8B5-CBC1AA3209F8}"/>
              </a:ext>
            </a:extLst>
          </p:cNvPr>
          <p:cNvSpPr txBox="1"/>
          <p:nvPr/>
        </p:nvSpPr>
        <p:spPr>
          <a:xfrm>
            <a:off x="2576974" y="1400552"/>
            <a:ext cx="4429482" cy="461665"/>
          </a:xfrm>
          <a:prstGeom prst="rect">
            <a:avLst/>
          </a:prstGeom>
          <a:noFill/>
        </p:spPr>
        <p:txBody>
          <a:bodyPr wrap="none" rtlCol="0">
            <a:spAutoFit/>
          </a:bodyPr>
          <a:lstStyle/>
          <a:p>
            <a:r>
              <a:rPr lang="en-GB" sz="2400" b="1" dirty="0"/>
              <a:t>Joint Strategic Needs Assessment</a:t>
            </a:r>
          </a:p>
        </p:txBody>
      </p:sp>
      <p:pic>
        <p:nvPicPr>
          <p:cNvPr id="3" name="Picture 2">
            <a:extLst>
              <a:ext uri="{FF2B5EF4-FFF2-40B4-BE49-F238E27FC236}">
                <a16:creationId xmlns:a16="http://schemas.microsoft.com/office/drawing/2014/main" id="{C47BD609-1411-A53E-957F-C9FA895E539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4293957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B1510-BDB0-0519-AAEE-E1F14B05F76A}"/>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F7000CCF-16BF-9430-DB4E-D55593676722}"/>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Handout</a:t>
            </a:r>
          </a:p>
        </p:txBody>
      </p:sp>
      <p:sp>
        <p:nvSpPr>
          <p:cNvPr id="9" name="Rectangle 1">
            <a:extLst>
              <a:ext uri="{FF2B5EF4-FFF2-40B4-BE49-F238E27FC236}">
                <a16:creationId xmlns:a16="http://schemas.microsoft.com/office/drawing/2014/main" id="{1B31B84C-17CA-1FA8-E671-AD73C462310D}"/>
              </a:ext>
            </a:extLst>
          </p:cNvPr>
          <p:cNvSpPr>
            <a:spLocks noChangeArrowheads="1"/>
          </p:cNvSpPr>
          <p:nvPr/>
        </p:nvSpPr>
        <p:spPr bwMode="auto">
          <a:xfrm>
            <a:off x="503548" y="2828837"/>
            <a:ext cx="8136904" cy="1200329"/>
          </a:xfrm>
          <a:prstGeom prst="rect">
            <a:avLst/>
          </a:prstGeom>
          <a:noFill/>
          <a:ln w="9525">
            <a:noFill/>
            <a:miter lim="800000"/>
            <a:headEnd/>
            <a:tailEnd/>
          </a:ln>
        </p:spPr>
        <p:txBody>
          <a:bodyPr wrap="square" anchor="ctr">
            <a:spAutoFit/>
          </a:bodyPr>
          <a:lstStyle/>
          <a:p>
            <a:pPr algn="ctr"/>
            <a:r>
              <a:rPr lang="en-US" sz="3600" b="1" i="1" dirty="0"/>
              <a:t>See Get Grants Evidence</a:t>
            </a:r>
          </a:p>
          <a:p>
            <a:pPr algn="ctr"/>
            <a:r>
              <a:rPr lang="en-US" sz="3600" b="1" i="1" dirty="0"/>
              <a:t>of Need Handout</a:t>
            </a:r>
          </a:p>
        </p:txBody>
      </p:sp>
      <p:pic>
        <p:nvPicPr>
          <p:cNvPr id="2" name="Picture 1">
            <a:extLst>
              <a:ext uri="{FF2B5EF4-FFF2-40B4-BE49-F238E27FC236}">
                <a16:creationId xmlns:a16="http://schemas.microsoft.com/office/drawing/2014/main" id="{CEEE8BF7-CDEC-F453-DDE9-42F82B2D1C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35071467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40628" y="2060848"/>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p:cNvSpPr/>
          <p:nvPr/>
        </p:nvSpPr>
        <p:spPr bwMode="auto">
          <a:xfrm>
            <a:off x="-119502" y="3007519"/>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What is Bid Writing?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Activity</a:t>
            </a:r>
          </a:p>
        </p:txBody>
      </p:sp>
      <p:sp>
        <p:nvSpPr>
          <p:cNvPr id="9" name="Rectangle 1"/>
          <p:cNvSpPr>
            <a:spLocks noChangeArrowheads="1"/>
          </p:cNvSpPr>
          <p:nvPr/>
        </p:nvSpPr>
        <p:spPr bwMode="auto">
          <a:xfrm>
            <a:off x="539552" y="2321874"/>
            <a:ext cx="8136904" cy="2677656"/>
          </a:xfrm>
          <a:prstGeom prst="rect">
            <a:avLst/>
          </a:prstGeom>
          <a:noFill/>
          <a:ln w="9525">
            <a:noFill/>
            <a:miter lim="800000"/>
            <a:headEnd/>
            <a:tailEnd/>
          </a:ln>
        </p:spPr>
        <p:txBody>
          <a:bodyPr wrap="square" anchor="ctr">
            <a:spAutoFit/>
          </a:bodyPr>
          <a:lstStyle/>
          <a:p>
            <a:r>
              <a:rPr lang="en-US" sz="2800" dirty="0"/>
              <a:t>Think about the different methods of identifying need that you can use in an application.</a:t>
            </a:r>
          </a:p>
          <a:p>
            <a:endParaRPr lang="en-US" sz="2800" dirty="0"/>
          </a:p>
          <a:p>
            <a:pPr algn="ctr"/>
            <a:r>
              <a:rPr lang="en-US" sz="2800" b="1" i="1" dirty="0"/>
              <a:t>Can you think of example need </a:t>
            </a:r>
          </a:p>
          <a:p>
            <a:pPr algn="ctr"/>
            <a:r>
              <a:rPr lang="en-US" sz="2800" b="1" i="1" dirty="0"/>
              <a:t>statements for your organisation?</a:t>
            </a:r>
          </a:p>
          <a:p>
            <a:endParaRPr lang="en-US" sz="2800" dirty="0"/>
          </a:p>
        </p:txBody>
      </p:sp>
      <p:pic>
        <p:nvPicPr>
          <p:cNvPr id="2" name="Picture 1">
            <a:extLst>
              <a:ext uri="{FF2B5EF4-FFF2-40B4-BE49-F238E27FC236}">
                <a16:creationId xmlns:a16="http://schemas.microsoft.com/office/drawing/2014/main" id="{B980497B-C5E6-1254-BBB5-912033B411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1470254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Need - Top Tips</a:t>
            </a:r>
          </a:p>
        </p:txBody>
      </p:sp>
      <p:sp>
        <p:nvSpPr>
          <p:cNvPr id="15" name="Rectangle 1"/>
          <p:cNvSpPr>
            <a:spLocks noChangeArrowheads="1"/>
          </p:cNvSpPr>
          <p:nvPr/>
        </p:nvSpPr>
        <p:spPr bwMode="auto">
          <a:xfrm>
            <a:off x="539552" y="1755949"/>
            <a:ext cx="8136904" cy="3616375"/>
          </a:xfrm>
          <a:prstGeom prst="rect">
            <a:avLst/>
          </a:prstGeom>
          <a:noFill/>
          <a:ln w="9525">
            <a:noFill/>
            <a:miter lim="800000"/>
            <a:headEnd/>
            <a:tailEnd/>
          </a:ln>
        </p:spPr>
        <p:txBody>
          <a:bodyPr wrap="square" anchor="ctr">
            <a:spAutoFit/>
          </a:bodyPr>
          <a:lstStyle/>
          <a:p>
            <a:pPr>
              <a:buFont typeface="Arial" pitchFamily="34" charset="0"/>
              <a:buChar char="•"/>
            </a:pPr>
            <a:r>
              <a:rPr lang="en-GB" sz="2800" dirty="0"/>
              <a:t> Tailor ‘problem statement’ for each funder</a:t>
            </a:r>
          </a:p>
          <a:p>
            <a:pPr>
              <a:buFont typeface="Arial" pitchFamily="34" charset="0"/>
              <a:buChar char="•"/>
            </a:pPr>
            <a:r>
              <a:rPr lang="en-GB" sz="2800" dirty="0"/>
              <a:t> Use a mixture of ‘internal’ arguments and external statistics</a:t>
            </a:r>
          </a:p>
          <a:p>
            <a:pPr>
              <a:buFont typeface="Arial" pitchFamily="34" charset="0"/>
              <a:buChar char="•"/>
            </a:pPr>
            <a:r>
              <a:rPr lang="en-GB" sz="2800" dirty="0"/>
              <a:t> Create a document on ‘banked’ arguments, evidence and statistics to reuse answers </a:t>
            </a:r>
          </a:p>
          <a:p>
            <a:pPr>
              <a:buFont typeface="Arial" pitchFamily="34" charset="0"/>
              <a:buChar char="•"/>
            </a:pPr>
            <a:r>
              <a:rPr lang="en-GB" sz="2800" dirty="0"/>
              <a:t> Research local, regional and national evidence and use the strongest possible evidence</a:t>
            </a:r>
          </a:p>
          <a:p>
            <a:pPr>
              <a:buFont typeface="Arial" pitchFamily="34" charset="0"/>
              <a:buChar char="•"/>
            </a:pPr>
            <a:r>
              <a:rPr lang="en-GB" sz="2800" dirty="0"/>
              <a:t> Use Google or AI to help collect evidence</a:t>
            </a:r>
          </a:p>
          <a:p>
            <a:pPr lvl="0"/>
            <a:endParaRPr lang="en-GB" sz="500" dirty="0"/>
          </a:p>
        </p:txBody>
      </p:sp>
      <p:pic>
        <p:nvPicPr>
          <p:cNvPr id="2" name="Picture 1">
            <a:extLst>
              <a:ext uri="{FF2B5EF4-FFF2-40B4-BE49-F238E27FC236}">
                <a16:creationId xmlns:a16="http://schemas.microsoft.com/office/drawing/2014/main" id="{1CCDF093-D3B4-5D86-2357-E3F5E58EC1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1886943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p:cNvSpPr/>
          <p:nvPr/>
        </p:nvSpPr>
        <p:spPr bwMode="auto">
          <a:xfrm>
            <a:off x="-120578" y="2935511"/>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Demonstrating Outcomes</a:t>
            </a:r>
          </a:p>
        </p:txBody>
      </p:sp>
    </p:spTree>
    <p:extLst>
      <p:ext uri="{BB962C8B-B14F-4D97-AF65-F5344CB8AC3E}">
        <p14:creationId xmlns:p14="http://schemas.microsoft.com/office/powerpoint/2010/main" val="30639186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a:solidFill>
                  <a:prstClr val="white"/>
                </a:solidFill>
                <a:latin typeface="Folks-Heavy" panose="02000903030000020004" pitchFamily="2" charset="0"/>
              </a:rPr>
              <a:t>Activity</a:t>
            </a:r>
            <a:endParaRPr lang="en-GB" sz="3200" b="1" dirty="0">
              <a:solidFill>
                <a:prstClr val="white"/>
              </a:solidFill>
              <a:latin typeface="Folks-Heavy" panose="02000903030000020004" pitchFamily="2" charset="0"/>
            </a:endParaRPr>
          </a:p>
        </p:txBody>
      </p:sp>
      <p:sp>
        <p:nvSpPr>
          <p:cNvPr id="15" name="Rectangle 1"/>
          <p:cNvSpPr>
            <a:spLocks noChangeArrowheads="1"/>
          </p:cNvSpPr>
          <p:nvPr/>
        </p:nvSpPr>
        <p:spPr bwMode="auto">
          <a:xfrm>
            <a:off x="539552" y="2305616"/>
            <a:ext cx="8136904" cy="2246769"/>
          </a:xfrm>
          <a:prstGeom prst="rect">
            <a:avLst/>
          </a:prstGeom>
          <a:noFill/>
          <a:ln w="9525">
            <a:noFill/>
            <a:miter lim="800000"/>
            <a:headEnd/>
            <a:tailEnd/>
          </a:ln>
        </p:spPr>
        <p:txBody>
          <a:bodyPr wrap="square" anchor="ctr">
            <a:spAutoFit/>
          </a:bodyPr>
          <a:lstStyle/>
          <a:p>
            <a:pPr algn="ctr"/>
            <a:r>
              <a:rPr lang="en-US" sz="2800" dirty="0"/>
              <a:t>Can you identify the different outcomes of the following project?</a:t>
            </a:r>
          </a:p>
          <a:p>
            <a:endParaRPr lang="en-US" sz="2800" dirty="0"/>
          </a:p>
          <a:p>
            <a:pPr algn="ctr"/>
            <a:r>
              <a:rPr lang="en-GB" sz="2800" b="1" i="1" dirty="0"/>
              <a:t>An Elderly Luncheon Club</a:t>
            </a:r>
          </a:p>
          <a:p>
            <a:pPr>
              <a:buFont typeface="Arial" pitchFamily="34" charset="0"/>
              <a:buChar char="•"/>
            </a:pPr>
            <a:endParaRPr lang="en-GB" sz="2800" dirty="0"/>
          </a:p>
        </p:txBody>
      </p:sp>
      <p:pic>
        <p:nvPicPr>
          <p:cNvPr id="2" name="Picture 1">
            <a:extLst>
              <a:ext uri="{FF2B5EF4-FFF2-40B4-BE49-F238E27FC236}">
                <a16:creationId xmlns:a16="http://schemas.microsoft.com/office/drawing/2014/main" id="{919C765E-10EE-E807-6145-7D69A1B87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31629180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393B5-5772-74F9-ECBC-5F10355566E2}"/>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C1CD8174-0EB2-BF07-7A95-9747E9EBCAE6}"/>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Outcomes</a:t>
            </a:r>
          </a:p>
        </p:txBody>
      </p:sp>
      <p:sp>
        <p:nvSpPr>
          <p:cNvPr id="15" name="Rectangle 1">
            <a:extLst>
              <a:ext uri="{FF2B5EF4-FFF2-40B4-BE49-F238E27FC236}">
                <a16:creationId xmlns:a16="http://schemas.microsoft.com/office/drawing/2014/main" id="{882B2051-9B36-8980-5A52-B9FFD94698E0}"/>
              </a:ext>
            </a:extLst>
          </p:cNvPr>
          <p:cNvSpPr>
            <a:spLocks noChangeArrowheads="1"/>
          </p:cNvSpPr>
          <p:nvPr/>
        </p:nvSpPr>
        <p:spPr bwMode="auto">
          <a:xfrm>
            <a:off x="1187624" y="1699069"/>
            <a:ext cx="7309048" cy="3539430"/>
          </a:xfrm>
          <a:prstGeom prst="rect">
            <a:avLst/>
          </a:prstGeom>
          <a:noFill/>
          <a:ln w="9525">
            <a:noFill/>
            <a:miter lim="800000"/>
            <a:headEnd/>
            <a:tailEnd/>
          </a:ln>
        </p:spPr>
        <p:txBody>
          <a:bodyPr wrap="square" anchor="ctr">
            <a:spAutoFit/>
          </a:bodyPr>
          <a:lstStyle/>
          <a:p>
            <a:pPr>
              <a:buFont typeface="Arial" pitchFamily="34" charset="0"/>
              <a:buChar char="•"/>
            </a:pPr>
            <a:r>
              <a:rPr lang="en-GB" sz="2800" dirty="0"/>
              <a:t> Core Outcomes</a:t>
            </a:r>
          </a:p>
          <a:p>
            <a:pPr>
              <a:buFont typeface="Arial" pitchFamily="34" charset="0"/>
              <a:buChar char="•"/>
            </a:pPr>
            <a:endParaRPr lang="en-GB" sz="2800" dirty="0"/>
          </a:p>
          <a:p>
            <a:pPr>
              <a:buFont typeface="Arial" pitchFamily="34" charset="0"/>
              <a:buChar char="•"/>
            </a:pPr>
            <a:r>
              <a:rPr lang="en-GB" sz="2800" dirty="0"/>
              <a:t> Additional Outcomes</a:t>
            </a:r>
          </a:p>
          <a:p>
            <a:pPr>
              <a:buFont typeface="Arial" pitchFamily="34" charset="0"/>
              <a:buChar char="•"/>
            </a:pPr>
            <a:endParaRPr lang="en-GB" sz="2800" dirty="0"/>
          </a:p>
          <a:p>
            <a:pPr>
              <a:buFont typeface="Arial" pitchFamily="34" charset="0"/>
              <a:buChar char="•"/>
            </a:pPr>
            <a:r>
              <a:rPr lang="en-GB" sz="2800" dirty="0"/>
              <a:t> Developed Outcomes</a:t>
            </a:r>
          </a:p>
          <a:p>
            <a:pPr>
              <a:buFont typeface="Arial" pitchFamily="34" charset="0"/>
              <a:buChar char="•"/>
            </a:pPr>
            <a:endParaRPr lang="en-GB" sz="2800" dirty="0"/>
          </a:p>
          <a:p>
            <a:pPr>
              <a:buFont typeface="Arial" pitchFamily="34" charset="0"/>
              <a:buChar char="•"/>
            </a:pPr>
            <a:r>
              <a:rPr lang="en-GB" sz="2800" dirty="0"/>
              <a:t> Alternative Outcomes</a:t>
            </a:r>
          </a:p>
          <a:p>
            <a:endParaRPr lang="en-GB" sz="2800" dirty="0"/>
          </a:p>
        </p:txBody>
      </p:sp>
      <p:pic>
        <p:nvPicPr>
          <p:cNvPr id="2" name="Picture 1">
            <a:extLst>
              <a:ext uri="{FF2B5EF4-FFF2-40B4-BE49-F238E27FC236}">
                <a16:creationId xmlns:a16="http://schemas.microsoft.com/office/drawing/2014/main" id="{5FF4FA3D-82DC-7CB5-796C-45BD0018F3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164952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How to present your Outcomes</a:t>
            </a:r>
          </a:p>
        </p:txBody>
      </p:sp>
      <p:sp>
        <p:nvSpPr>
          <p:cNvPr id="15" name="Rectangle 1"/>
          <p:cNvSpPr>
            <a:spLocks noChangeArrowheads="1"/>
          </p:cNvSpPr>
          <p:nvPr/>
        </p:nvSpPr>
        <p:spPr bwMode="auto">
          <a:xfrm>
            <a:off x="539552" y="1213878"/>
            <a:ext cx="8352928" cy="4493538"/>
          </a:xfrm>
          <a:prstGeom prst="rect">
            <a:avLst/>
          </a:prstGeom>
          <a:noFill/>
          <a:ln w="9525">
            <a:noFill/>
            <a:miter lim="800000"/>
            <a:headEnd/>
            <a:tailEnd/>
          </a:ln>
        </p:spPr>
        <p:txBody>
          <a:bodyPr wrap="square" anchor="ctr">
            <a:spAutoFit/>
          </a:bodyPr>
          <a:lstStyle/>
          <a:p>
            <a:pPr marL="457200" indent="-457200">
              <a:buFont typeface="Arial" panose="020B0604020202020204" pitchFamily="34" charset="0"/>
              <a:buChar char="•"/>
              <a:tabLst>
                <a:tab pos="2330450" algn="l"/>
              </a:tabLst>
            </a:pPr>
            <a:r>
              <a:rPr lang="en-GB" sz="2600" b="1" dirty="0"/>
              <a:t>Outputs: </a:t>
            </a:r>
            <a:r>
              <a:rPr lang="en-GB" sz="2600" dirty="0"/>
              <a:t>What you will deliver.</a:t>
            </a:r>
          </a:p>
          <a:p>
            <a:pPr>
              <a:tabLst>
                <a:tab pos="2330450" algn="l"/>
              </a:tabLst>
            </a:pPr>
            <a:r>
              <a:rPr lang="en-GB" sz="2600" dirty="0"/>
              <a:t> </a:t>
            </a:r>
            <a:r>
              <a:rPr lang="en-GB" sz="2600" i="1" dirty="0"/>
              <a:t>e.g. “We will deliver 2 annual Family Residential attended by 10 families and 25 individuals in total”</a:t>
            </a:r>
          </a:p>
          <a:p>
            <a:pPr>
              <a:buFontTx/>
              <a:buChar char="-"/>
              <a:tabLst>
                <a:tab pos="2330450" algn="l"/>
              </a:tabLst>
            </a:pPr>
            <a:endParaRPr lang="en-GB" sz="2600" dirty="0"/>
          </a:p>
          <a:p>
            <a:pPr marL="457200" indent="-457200">
              <a:buFont typeface="Arial" panose="020B0604020202020204" pitchFamily="34" charset="0"/>
              <a:buChar char="•"/>
              <a:tabLst>
                <a:tab pos="2330450" algn="l"/>
              </a:tabLst>
            </a:pPr>
            <a:r>
              <a:rPr lang="en-GB" sz="2600" b="1" dirty="0"/>
              <a:t>Outcomes: </a:t>
            </a:r>
            <a:r>
              <a:rPr lang="en-GB" sz="2600" dirty="0"/>
              <a:t>What changed in the short-term.</a:t>
            </a:r>
          </a:p>
          <a:p>
            <a:pPr>
              <a:tabLst>
                <a:tab pos="2330450" algn="l"/>
              </a:tabLst>
            </a:pPr>
            <a:r>
              <a:rPr lang="en-GB" sz="2600" i="1" dirty="0"/>
              <a:t>e.g. “Disadvantaged parents experience increased peer support and decreased isolation ” </a:t>
            </a:r>
          </a:p>
          <a:p>
            <a:pPr>
              <a:tabLst>
                <a:tab pos="2330450" algn="l"/>
              </a:tabLst>
            </a:pPr>
            <a:endParaRPr lang="en-GB" sz="2600" i="1" dirty="0"/>
          </a:p>
          <a:p>
            <a:pPr marL="457200" indent="-457200">
              <a:buFont typeface="Arial" panose="020B0604020202020204" pitchFamily="34" charset="0"/>
              <a:buChar char="•"/>
              <a:tabLst>
                <a:tab pos="2330450" algn="l"/>
              </a:tabLst>
            </a:pPr>
            <a:r>
              <a:rPr lang="en-GB" sz="2600" b="1" dirty="0"/>
              <a:t>Impact: </a:t>
            </a:r>
            <a:r>
              <a:rPr lang="en-US" sz="2600" dirty="0"/>
              <a:t>The bigger, longer-term difference. </a:t>
            </a:r>
          </a:p>
          <a:p>
            <a:pPr>
              <a:tabLst>
                <a:tab pos="2330450" algn="l"/>
              </a:tabLst>
            </a:pPr>
            <a:r>
              <a:rPr lang="en-US" sz="2600" i="1" dirty="0"/>
              <a:t>E.g. “Parents report new friendships, feeling more connected with a community and reduced social isolation next year”</a:t>
            </a:r>
            <a:endParaRPr lang="en-US" sz="2600" dirty="0"/>
          </a:p>
        </p:txBody>
      </p:sp>
      <p:pic>
        <p:nvPicPr>
          <p:cNvPr id="2" name="Picture 1">
            <a:extLst>
              <a:ext uri="{FF2B5EF4-FFF2-40B4-BE49-F238E27FC236}">
                <a16:creationId xmlns:a16="http://schemas.microsoft.com/office/drawing/2014/main" id="{003D0FB1-E4A5-35E8-6956-7F5B93AA16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237112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0B25CE-9FCC-8CDB-FD8A-E6CB3F0BF62E}"/>
            </a:ext>
          </a:extLst>
        </p:cNvPr>
        <p:cNvGrpSpPr/>
        <p:nvPr/>
      </p:nvGrpSpPr>
      <p:grpSpPr>
        <a:xfrm>
          <a:off x="0" y="0"/>
          <a:ext cx="0" cy="0"/>
          <a:chOff x="0" y="0"/>
          <a:chExt cx="0" cy="0"/>
        </a:xfrm>
      </p:grpSpPr>
      <p:sp>
        <p:nvSpPr>
          <p:cNvPr id="13" name="Rounded Rectangle 12">
            <a:extLst>
              <a:ext uri="{FF2B5EF4-FFF2-40B4-BE49-F238E27FC236}">
                <a16:creationId xmlns:a16="http://schemas.microsoft.com/office/drawing/2014/main" id="{60E28532-7E97-FD7F-008A-B76BA9A754BE}"/>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Folks-Heavy" panose="02000903030000020004" pitchFamily="2" charset="0"/>
              </a:rPr>
              <a:t>Top Tips for Outcomes</a:t>
            </a:r>
            <a:endParaRPr lang="en-GB" sz="2800" dirty="0">
              <a:latin typeface="Folks-Heavy" panose="02000903030000020004" pitchFamily="2" charset="0"/>
            </a:endParaRPr>
          </a:p>
        </p:txBody>
      </p:sp>
      <p:sp>
        <p:nvSpPr>
          <p:cNvPr id="9" name="Rounded Rectangle 4">
            <a:extLst>
              <a:ext uri="{FF2B5EF4-FFF2-40B4-BE49-F238E27FC236}">
                <a16:creationId xmlns:a16="http://schemas.microsoft.com/office/drawing/2014/main" id="{46BFD3CF-6480-F980-8A4B-3C231800807A}"/>
              </a:ext>
            </a:extLst>
          </p:cNvPr>
          <p:cNvSpPr/>
          <p:nvPr/>
        </p:nvSpPr>
        <p:spPr bwMode="auto">
          <a:xfrm>
            <a:off x="-84574" y="306686"/>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endParaRPr lang="en-GB" sz="3200" b="1" dirty="0">
              <a:solidFill>
                <a:schemeClr val="bg1"/>
              </a:solidFill>
              <a:latin typeface="Folks-Heavy" panose="02000903030000020004" pitchFamily="2" charset="0"/>
            </a:endParaRPr>
          </a:p>
        </p:txBody>
      </p:sp>
      <p:sp>
        <p:nvSpPr>
          <p:cNvPr id="2" name="Rectangle 1">
            <a:extLst>
              <a:ext uri="{FF2B5EF4-FFF2-40B4-BE49-F238E27FC236}">
                <a16:creationId xmlns:a16="http://schemas.microsoft.com/office/drawing/2014/main" id="{BC7D494D-C578-02F5-ED6A-B35FB0E402D9}"/>
              </a:ext>
            </a:extLst>
          </p:cNvPr>
          <p:cNvSpPr/>
          <p:nvPr/>
        </p:nvSpPr>
        <p:spPr>
          <a:xfrm>
            <a:off x="6084168" y="6100460"/>
            <a:ext cx="2936264" cy="6463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buClr>
                <a:srgbClr val="000000"/>
              </a:buClr>
              <a:defRPr/>
            </a:pPr>
            <a:endParaRPr lang="en-GB" sz="1400" kern="0">
              <a:solidFill>
                <a:prstClr val="white"/>
              </a:solidFill>
              <a:latin typeface="Calibri"/>
              <a:sym typeface="Arial"/>
            </a:endParaRPr>
          </a:p>
        </p:txBody>
      </p:sp>
      <p:sp>
        <p:nvSpPr>
          <p:cNvPr id="4" name="TextBox 3">
            <a:extLst>
              <a:ext uri="{FF2B5EF4-FFF2-40B4-BE49-F238E27FC236}">
                <a16:creationId xmlns:a16="http://schemas.microsoft.com/office/drawing/2014/main" id="{92E6ABAE-64F2-FD4B-438C-13066EC90A65}"/>
              </a:ext>
            </a:extLst>
          </p:cNvPr>
          <p:cNvSpPr txBox="1"/>
          <p:nvPr/>
        </p:nvSpPr>
        <p:spPr>
          <a:xfrm>
            <a:off x="611560" y="1536174"/>
            <a:ext cx="7920880" cy="3785652"/>
          </a:xfrm>
          <a:prstGeom prst="rect">
            <a:avLst/>
          </a:prstGeom>
          <a:noFill/>
        </p:spPr>
        <p:txBody>
          <a:bodyPr wrap="square">
            <a:spAutoFit/>
          </a:bodyPr>
          <a:lstStyle/>
          <a:p>
            <a:pPr marL="342900" indent="-342900">
              <a:buFont typeface="Arial" panose="020B0604020202020204" pitchFamily="34" charset="0"/>
              <a:buChar char="•"/>
            </a:pPr>
            <a:r>
              <a:rPr lang="en-US" sz="2400" b="1" dirty="0"/>
              <a:t>Be specific:</a:t>
            </a:r>
            <a:r>
              <a:rPr lang="en-US" sz="2400" dirty="0"/>
              <a:t> “80% report improved confidence”.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Give context:</a:t>
            </a:r>
            <a:r>
              <a:rPr lang="en-US" sz="2400" dirty="0"/>
              <a:t> Show before/after or baseline vs endline.</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Use the funder’s language:</a:t>
            </a:r>
            <a:r>
              <a:rPr lang="en-US" sz="2400" dirty="0"/>
              <a:t> Mirror their outcomes wording.</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Avoid vague verbs:</a:t>
            </a:r>
            <a:r>
              <a:rPr lang="en-US" sz="2400" dirty="0"/>
              <a:t> “Helped” / “Supported” / “Improved” → say what changed &amp; for whom.</a:t>
            </a:r>
          </a:p>
          <a:p>
            <a:endParaRPr lang="en-US" sz="2400" dirty="0"/>
          </a:p>
          <a:p>
            <a:pPr marL="342900" indent="-342900">
              <a:buFont typeface="Arial" panose="020B0604020202020204" pitchFamily="34" charset="0"/>
              <a:buChar char="•"/>
            </a:pPr>
            <a:r>
              <a:rPr lang="en-US" sz="2400" b="1" dirty="0"/>
              <a:t>Quantify change </a:t>
            </a:r>
            <a:r>
              <a:rPr lang="en-US" sz="2400" dirty="0"/>
              <a:t>with numbers or %</a:t>
            </a:r>
          </a:p>
        </p:txBody>
      </p:sp>
    </p:spTree>
    <p:extLst>
      <p:ext uri="{BB962C8B-B14F-4D97-AF65-F5344CB8AC3E}">
        <p14:creationId xmlns:p14="http://schemas.microsoft.com/office/powerpoint/2010/main" val="14802071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C7FDF-19CC-23A0-5C54-3DCB8925870B}"/>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1AF3AE9D-6EAA-8377-303C-FCE10936B6E1}"/>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US" sz="3200" b="1" dirty="0">
                <a:solidFill>
                  <a:prstClr val="white"/>
                </a:solidFill>
                <a:latin typeface="Folks-Heavy" panose="02000903030000020004" pitchFamily="2" charset="0"/>
              </a:rPr>
              <a:t>Monitoring &amp; Evaluation</a:t>
            </a:r>
            <a:endParaRPr lang="en-GB" sz="3200" b="1" dirty="0">
              <a:solidFill>
                <a:prstClr val="white"/>
              </a:solidFill>
              <a:latin typeface="Folks-Heavy" panose="02000903030000020004" pitchFamily="2" charset="0"/>
            </a:endParaRPr>
          </a:p>
        </p:txBody>
      </p:sp>
      <p:sp>
        <p:nvSpPr>
          <p:cNvPr id="7" name="Rectangle 1">
            <a:extLst>
              <a:ext uri="{FF2B5EF4-FFF2-40B4-BE49-F238E27FC236}">
                <a16:creationId xmlns:a16="http://schemas.microsoft.com/office/drawing/2014/main" id="{6AA7257E-5D1E-41D8-33A0-332BB84D9CF7}"/>
              </a:ext>
            </a:extLst>
          </p:cNvPr>
          <p:cNvSpPr>
            <a:spLocks noChangeArrowheads="1"/>
          </p:cNvSpPr>
          <p:nvPr/>
        </p:nvSpPr>
        <p:spPr bwMode="auto">
          <a:xfrm>
            <a:off x="539552" y="1336121"/>
            <a:ext cx="8136904" cy="4185761"/>
          </a:xfrm>
          <a:prstGeom prst="rect">
            <a:avLst/>
          </a:prstGeom>
          <a:noFill/>
          <a:ln w="9525">
            <a:noFill/>
            <a:miter lim="800000"/>
            <a:headEnd/>
            <a:tailEnd/>
          </a:ln>
        </p:spPr>
        <p:txBody>
          <a:bodyPr wrap="square" anchor="ctr">
            <a:spAutoFit/>
          </a:bodyPr>
          <a:lstStyle/>
          <a:p>
            <a:pPr eaLnBrk="0" fontAlgn="base" hangingPunct="0">
              <a:spcBef>
                <a:spcPct val="0"/>
              </a:spcBef>
              <a:spcAft>
                <a:spcPct val="0"/>
              </a:spcAft>
              <a:buFontTx/>
              <a:buChar char="•"/>
            </a:pPr>
            <a:r>
              <a:rPr lang="en-US" sz="2800" b="1" dirty="0"/>
              <a:t> Balance heart and head</a:t>
            </a:r>
            <a:r>
              <a:rPr lang="en-US" sz="2800" dirty="0"/>
              <a:t> – Combine stories with evidence.</a:t>
            </a:r>
          </a:p>
          <a:p>
            <a:pPr eaLnBrk="0" fontAlgn="base" hangingPunct="0">
              <a:spcBef>
                <a:spcPct val="0"/>
              </a:spcBef>
              <a:spcAft>
                <a:spcPct val="0"/>
              </a:spcAft>
            </a:pPr>
            <a:endParaRPr lang="en-US" sz="1400" dirty="0"/>
          </a:p>
          <a:p>
            <a:pPr lvl="0" eaLnBrk="0" fontAlgn="base" hangingPunct="0">
              <a:spcBef>
                <a:spcPct val="0"/>
              </a:spcBef>
              <a:spcAft>
                <a:spcPct val="0"/>
              </a:spcAft>
              <a:buFontTx/>
              <a:buChar char="•"/>
            </a:pPr>
            <a:r>
              <a:rPr lang="en-US" sz="2800" b="1" dirty="0"/>
              <a:t> Make it doable</a:t>
            </a:r>
            <a:r>
              <a:rPr lang="en-US" sz="2800" dirty="0"/>
              <a:t> – Build in M&amp;E into every day practice without burning out.</a:t>
            </a:r>
          </a:p>
          <a:p>
            <a:pPr lvl="0" eaLnBrk="0" fontAlgn="base" hangingPunct="0">
              <a:spcBef>
                <a:spcPct val="0"/>
              </a:spcBef>
              <a:spcAft>
                <a:spcPct val="0"/>
              </a:spcAft>
            </a:pPr>
            <a:endParaRPr lang="en-US" altLang="en-US" sz="1400" dirty="0"/>
          </a:p>
          <a:p>
            <a:pPr lvl="0" eaLnBrk="0" fontAlgn="base" hangingPunct="0">
              <a:spcBef>
                <a:spcPct val="0"/>
              </a:spcBef>
              <a:spcAft>
                <a:spcPct val="0"/>
              </a:spcAft>
              <a:buFontTx/>
              <a:buChar char="•"/>
            </a:pPr>
            <a:r>
              <a:rPr lang="en-US" sz="2400" b="1" dirty="0"/>
              <a:t> </a:t>
            </a:r>
            <a:r>
              <a:rPr lang="en-US" sz="2800" b="1" dirty="0"/>
              <a:t>Be clear, not perfect</a:t>
            </a:r>
            <a:r>
              <a:rPr lang="en-US" sz="2800" dirty="0"/>
              <a:t> – Funders want honesty and learning.</a:t>
            </a:r>
          </a:p>
          <a:p>
            <a:pPr lvl="0" eaLnBrk="0" fontAlgn="base" hangingPunct="0">
              <a:spcBef>
                <a:spcPct val="0"/>
              </a:spcBef>
              <a:spcAft>
                <a:spcPct val="0"/>
              </a:spcAft>
              <a:buFontTx/>
              <a:buChar char="•"/>
            </a:pPr>
            <a:endParaRPr lang="en-US" altLang="en-US" sz="1400" dirty="0"/>
          </a:p>
          <a:p>
            <a:pPr lvl="0" eaLnBrk="0" fontAlgn="base" hangingPunct="0">
              <a:spcBef>
                <a:spcPct val="0"/>
              </a:spcBef>
              <a:spcAft>
                <a:spcPct val="0"/>
              </a:spcAft>
              <a:buFontTx/>
              <a:buChar char="•"/>
            </a:pPr>
            <a:r>
              <a:rPr lang="en-US" sz="2400" b="1" dirty="0"/>
              <a:t> </a:t>
            </a:r>
            <a:r>
              <a:rPr lang="en-US" sz="2800" b="1" dirty="0"/>
              <a:t>Impact builds trust</a:t>
            </a:r>
            <a:r>
              <a:rPr lang="en-US" sz="2800" dirty="0"/>
              <a:t> – It's key to stronger fundraising.</a:t>
            </a:r>
          </a:p>
          <a:p>
            <a:pPr>
              <a:tabLst>
                <a:tab pos="2330450" algn="l"/>
              </a:tabLst>
            </a:pPr>
            <a:endParaRPr lang="en-GB" sz="2800" dirty="0">
              <a:solidFill>
                <a:srgbClr val="FF0000"/>
              </a:solidFill>
            </a:endParaRPr>
          </a:p>
        </p:txBody>
      </p:sp>
      <p:pic>
        <p:nvPicPr>
          <p:cNvPr id="2" name="Picture 1">
            <a:extLst>
              <a:ext uri="{FF2B5EF4-FFF2-40B4-BE49-F238E27FC236}">
                <a16:creationId xmlns:a16="http://schemas.microsoft.com/office/drawing/2014/main" id="{FC9E693E-AE40-DB24-5D16-02FCB9A24C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3805028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p:cNvSpPr/>
          <p:nvPr/>
        </p:nvSpPr>
        <p:spPr bwMode="auto">
          <a:xfrm>
            <a:off x="-120578" y="2935511"/>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Prospecting: </a:t>
            </a:r>
          </a:p>
          <a:p>
            <a:pPr algn="ctr" defTabSz="1422400">
              <a:lnSpc>
                <a:spcPct val="90000"/>
              </a:lnSpc>
              <a:spcAft>
                <a:spcPct val="35000"/>
              </a:spcAft>
              <a:defRPr/>
            </a:pPr>
            <a:r>
              <a:rPr lang="en-GB" sz="3200" b="1" dirty="0">
                <a:solidFill>
                  <a:schemeClr val="bg1"/>
                </a:solidFill>
                <a:latin typeface="Folks-Heavy" panose="02000903030000020004" pitchFamily="2" charset="0"/>
              </a:rPr>
              <a:t>Finding the ‘right’ funds</a:t>
            </a:r>
          </a:p>
        </p:txBody>
      </p:sp>
    </p:spTree>
    <p:extLst>
      <p:ext uri="{BB962C8B-B14F-4D97-AF65-F5344CB8AC3E}">
        <p14:creationId xmlns:p14="http://schemas.microsoft.com/office/powerpoint/2010/main" val="3146725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latin typeface="Calibri"/>
            </a:endParaRPr>
          </a:p>
        </p:txBody>
      </p:sp>
      <p:sp>
        <p:nvSpPr>
          <p:cNvPr id="13" name="Rounded Rectangle 4"/>
          <p:cNvSpPr/>
          <p:nvPr/>
        </p:nvSpPr>
        <p:spPr bwMode="auto">
          <a:xfrm>
            <a:off x="-84574" y="306686"/>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Finding funders</a:t>
            </a:r>
          </a:p>
        </p:txBody>
      </p:sp>
      <p:sp>
        <p:nvSpPr>
          <p:cNvPr id="15" name="Rectangle 1"/>
          <p:cNvSpPr>
            <a:spLocks noChangeArrowheads="1"/>
          </p:cNvSpPr>
          <p:nvPr/>
        </p:nvSpPr>
        <p:spPr bwMode="auto">
          <a:xfrm>
            <a:off x="755576" y="905278"/>
            <a:ext cx="8136904" cy="5142305"/>
          </a:xfrm>
          <a:prstGeom prst="rect">
            <a:avLst/>
          </a:prstGeom>
          <a:noFill/>
          <a:ln w="9525">
            <a:noFill/>
            <a:miter lim="800000"/>
            <a:headEnd/>
            <a:tailEnd/>
          </a:ln>
        </p:spPr>
        <p:txBody>
          <a:bodyPr wrap="square" anchor="ctr">
            <a:spAutoFit/>
          </a:bodyPr>
          <a:lstStyle/>
          <a:p>
            <a:pPr>
              <a:lnSpc>
                <a:spcPct val="200000"/>
              </a:lnSpc>
              <a:defRPr/>
            </a:pPr>
            <a:r>
              <a:rPr lang="en-US" sz="2800" dirty="0">
                <a:solidFill>
                  <a:prstClr val="black"/>
                </a:solidFill>
                <a:latin typeface="Calibri"/>
              </a:rPr>
              <a:t> </a:t>
            </a:r>
          </a:p>
          <a:p>
            <a:pPr>
              <a:lnSpc>
                <a:spcPct val="200000"/>
              </a:lnSpc>
              <a:buFont typeface="Arial" pitchFamily="34" charset="0"/>
              <a:buChar char="•"/>
              <a:defRPr/>
            </a:pPr>
            <a:r>
              <a:rPr lang="en-US" sz="2800" dirty="0">
                <a:solidFill>
                  <a:prstClr val="black"/>
                </a:solidFill>
                <a:latin typeface="Calibri"/>
              </a:rPr>
              <a:t>Finding the ‘right’ funders </a:t>
            </a:r>
          </a:p>
          <a:p>
            <a:pPr>
              <a:lnSpc>
                <a:spcPct val="200000"/>
              </a:lnSpc>
              <a:buFont typeface="Arial" pitchFamily="34" charset="0"/>
              <a:buChar char="•"/>
              <a:defRPr/>
            </a:pPr>
            <a:r>
              <a:rPr lang="en-US" sz="2800" dirty="0">
                <a:solidFill>
                  <a:prstClr val="black"/>
                </a:solidFill>
                <a:latin typeface="Calibri"/>
              </a:rPr>
              <a:t>Targeted approach</a:t>
            </a:r>
          </a:p>
          <a:p>
            <a:pPr>
              <a:lnSpc>
                <a:spcPct val="200000"/>
              </a:lnSpc>
              <a:buFont typeface="Arial" pitchFamily="34" charset="0"/>
              <a:buChar char="•"/>
              <a:defRPr/>
            </a:pPr>
            <a:r>
              <a:rPr lang="en-US" sz="2800" dirty="0">
                <a:solidFill>
                  <a:prstClr val="black"/>
                </a:solidFill>
                <a:latin typeface="Calibri"/>
              </a:rPr>
              <a:t>Initial detective work </a:t>
            </a:r>
          </a:p>
          <a:p>
            <a:pPr>
              <a:lnSpc>
                <a:spcPct val="200000"/>
              </a:lnSpc>
              <a:buFont typeface="Arial" pitchFamily="34" charset="0"/>
              <a:buChar char="•"/>
              <a:defRPr/>
            </a:pPr>
            <a:r>
              <a:rPr lang="en-GB" sz="2800" dirty="0">
                <a:solidFill>
                  <a:prstClr val="black"/>
                </a:solidFill>
                <a:latin typeface="Calibri"/>
              </a:rPr>
              <a:t>Speak with them – seek the golden nuggets</a:t>
            </a:r>
            <a:endParaRPr lang="en-US" sz="2800" dirty="0">
              <a:solidFill>
                <a:prstClr val="black"/>
              </a:solidFill>
              <a:latin typeface="Calibri"/>
            </a:endParaRPr>
          </a:p>
          <a:p>
            <a:pPr>
              <a:lnSpc>
                <a:spcPct val="200000"/>
              </a:lnSpc>
              <a:buFont typeface="Arial" pitchFamily="34" charset="0"/>
              <a:buChar char="•"/>
              <a:defRPr/>
            </a:pPr>
            <a:endParaRPr lang="en-US" sz="2800" dirty="0">
              <a:solidFill>
                <a:prstClr val="black"/>
              </a:solidFill>
              <a:latin typeface="Calibri"/>
            </a:endParaRPr>
          </a:p>
        </p:txBody>
      </p:sp>
      <p:pic>
        <p:nvPicPr>
          <p:cNvPr id="2" name="Picture 1">
            <a:extLst>
              <a:ext uri="{FF2B5EF4-FFF2-40B4-BE49-F238E27FC236}">
                <a16:creationId xmlns:a16="http://schemas.microsoft.com/office/drawing/2014/main" id="{1AC454FB-2E90-2C5E-78DC-CB5225E177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1705369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What is Bid Writing?</a:t>
            </a:r>
          </a:p>
        </p:txBody>
      </p:sp>
      <p:sp>
        <p:nvSpPr>
          <p:cNvPr id="15" name="Rectangle 1"/>
          <p:cNvSpPr>
            <a:spLocks noChangeArrowheads="1"/>
          </p:cNvSpPr>
          <p:nvPr/>
        </p:nvSpPr>
        <p:spPr bwMode="auto">
          <a:xfrm>
            <a:off x="539552" y="2087265"/>
            <a:ext cx="8136904" cy="3108543"/>
          </a:xfrm>
          <a:prstGeom prst="rect">
            <a:avLst/>
          </a:prstGeom>
          <a:noFill/>
          <a:ln w="9525">
            <a:noFill/>
            <a:miter lim="800000"/>
            <a:headEnd/>
            <a:tailEnd/>
          </a:ln>
        </p:spPr>
        <p:txBody>
          <a:bodyPr wrap="square" anchor="ctr">
            <a:spAutoFit/>
          </a:bodyPr>
          <a:lstStyle/>
          <a:p>
            <a:pPr>
              <a:lnSpc>
                <a:spcPct val="150000"/>
              </a:lnSpc>
              <a:buFont typeface="Arial" pitchFamily="34" charset="0"/>
              <a:buChar char="•"/>
            </a:pPr>
            <a:r>
              <a:rPr lang="en-US" sz="2800" dirty="0"/>
              <a:t> Written request in the form of application form/letter</a:t>
            </a:r>
          </a:p>
          <a:p>
            <a:pPr>
              <a:lnSpc>
                <a:spcPct val="150000"/>
              </a:lnSpc>
              <a:buFont typeface="Arial" pitchFamily="34" charset="0"/>
              <a:buChar char="•"/>
            </a:pPr>
            <a:r>
              <a:rPr lang="en-US" sz="2800" dirty="0"/>
              <a:t> Criteria and Guidance to meet</a:t>
            </a:r>
          </a:p>
          <a:p>
            <a:pPr>
              <a:lnSpc>
                <a:spcPct val="150000"/>
              </a:lnSpc>
              <a:buFont typeface="Arial" pitchFamily="34" charset="0"/>
              <a:buChar char="•"/>
            </a:pPr>
            <a:r>
              <a:rPr lang="en-US" sz="2800" dirty="0"/>
              <a:t> Competitive process</a:t>
            </a:r>
          </a:p>
          <a:p>
            <a:pPr>
              <a:lnSpc>
                <a:spcPct val="150000"/>
              </a:lnSpc>
              <a:buFont typeface="Arial" pitchFamily="34" charset="0"/>
              <a:buChar char="•"/>
            </a:pPr>
            <a:r>
              <a:rPr lang="en-US" sz="2800" dirty="0"/>
              <a:t> Prioritise time &amp; resources </a:t>
            </a:r>
          </a:p>
          <a:p>
            <a:endParaRPr lang="en-US" sz="2800" dirty="0"/>
          </a:p>
        </p:txBody>
      </p:sp>
      <p:pic>
        <p:nvPicPr>
          <p:cNvPr id="4" name="Picture 3">
            <a:extLst>
              <a:ext uri="{FF2B5EF4-FFF2-40B4-BE49-F238E27FC236}">
                <a16:creationId xmlns:a16="http://schemas.microsoft.com/office/drawing/2014/main" id="{40E5E997-DADA-9C31-96CE-4ECF0381BC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a:solidFill>
                  <a:prstClr val="white"/>
                </a:solidFill>
                <a:latin typeface="Folks-Heavy" panose="02000903030000020004" pitchFamily="2" charset="0"/>
              </a:rPr>
              <a:t>Activity</a:t>
            </a:r>
            <a:endParaRPr lang="en-GB"/>
          </a:p>
        </p:txBody>
      </p:sp>
      <p:sp>
        <p:nvSpPr>
          <p:cNvPr id="15" name="Rectangle 1"/>
          <p:cNvSpPr>
            <a:spLocks noChangeArrowheads="1"/>
          </p:cNvSpPr>
          <p:nvPr/>
        </p:nvSpPr>
        <p:spPr bwMode="auto">
          <a:xfrm>
            <a:off x="629444" y="2276872"/>
            <a:ext cx="7885112" cy="1631216"/>
          </a:xfrm>
          <a:prstGeom prst="rect">
            <a:avLst/>
          </a:prstGeom>
          <a:noFill/>
          <a:ln w="9525">
            <a:noFill/>
            <a:miter lim="800000"/>
            <a:headEnd/>
            <a:tailEnd/>
          </a:ln>
        </p:spPr>
        <p:txBody>
          <a:bodyPr anchor="ctr">
            <a:spAutoFit/>
          </a:bodyPr>
          <a:lstStyle/>
          <a:p>
            <a:pPr algn="ctr"/>
            <a:r>
              <a:rPr lang="en-US" sz="3600" b="1" dirty="0"/>
              <a:t>What are the different ways in which you research or find out about funders?</a:t>
            </a:r>
          </a:p>
          <a:p>
            <a:endParaRPr lang="en-GB" sz="2800" dirty="0"/>
          </a:p>
        </p:txBody>
      </p:sp>
      <p:pic>
        <p:nvPicPr>
          <p:cNvPr id="2" name="Picture 1">
            <a:extLst>
              <a:ext uri="{FF2B5EF4-FFF2-40B4-BE49-F238E27FC236}">
                <a16:creationId xmlns:a16="http://schemas.microsoft.com/office/drawing/2014/main" id="{60233275-5B50-2EDE-372C-C55082B7F5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6336081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a:solidFill>
                  <a:prstClr val="white"/>
                </a:solidFill>
                <a:latin typeface="Folks-Heavy" panose="02000903030000020004" pitchFamily="2" charset="0"/>
              </a:rPr>
              <a:t>Finding Funders</a:t>
            </a:r>
            <a:endParaRPr lang="en-GB" sz="3200" b="1" dirty="0">
              <a:solidFill>
                <a:prstClr val="white"/>
              </a:solidFill>
              <a:latin typeface="Folks-Heavy" panose="02000903030000020004" pitchFamily="2" charset="0"/>
            </a:endParaRPr>
          </a:p>
        </p:txBody>
      </p:sp>
      <p:sp>
        <p:nvSpPr>
          <p:cNvPr id="15" name="Rectangle 1"/>
          <p:cNvSpPr>
            <a:spLocks noChangeArrowheads="1"/>
          </p:cNvSpPr>
          <p:nvPr/>
        </p:nvSpPr>
        <p:spPr bwMode="auto">
          <a:xfrm>
            <a:off x="503548" y="2093803"/>
            <a:ext cx="8136904" cy="3293209"/>
          </a:xfrm>
          <a:prstGeom prst="rect">
            <a:avLst/>
          </a:prstGeom>
          <a:noFill/>
          <a:ln w="9525">
            <a:noFill/>
            <a:miter lim="800000"/>
            <a:headEnd/>
            <a:tailEnd/>
          </a:ln>
        </p:spPr>
        <p:txBody>
          <a:bodyPr wrap="square" numCol="2" anchor="ctr">
            <a:spAutoFit/>
          </a:bodyPr>
          <a:lstStyle/>
          <a:p>
            <a:pPr marL="457200" indent="-457200">
              <a:spcAft>
                <a:spcPts val="600"/>
              </a:spcAft>
              <a:buFont typeface="Arial" panose="020B0604020202020204" pitchFamily="34" charset="0"/>
              <a:buChar char="•"/>
            </a:pPr>
            <a:r>
              <a:rPr lang="en-US" sz="2800" dirty="0"/>
              <a:t>Previous funders</a:t>
            </a:r>
          </a:p>
          <a:p>
            <a:pPr marL="457200" indent="-457200">
              <a:spcAft>
                <a:spcPts val="600"/>
              </a:spcAft>
              <a:buFont typeface="Arial" panose="020B0604020202020204" pitchFamily="34" charset="0"/>
              <a:buChar char="•"/>
            </a:pPr>
            <a:r>
              <a:rPr lang="en-US" sz="2800" dirty="0"/>
              <a:t>Existing knowledge</a:t>
            </a:r>
            <a:endParaRPr lang="en-US" sz="500" dirty="0"/>
          </a:p>
          <a:p>
            <a:pPr marL="457200" indent="-457200">
              <a:spcAft>
                <a:spcPts val="600"/>
              </a:spcAft>
              <a:buFont typeface="Arial" panose="020B0604020202020204" pitchFamily="34" charset="0"/>
              <a:buChar char="•"/>
            </a:pPr>
            <a:r>
              <a:rPr lang="en-US" sz="2800" dirty="0"/>
              <a:t>Online Databases</a:t>
            </a:r>
          </a:p>
          <a:p>
            <a:pPr marL="457200" indent="-457200">
              <a:spcAft>
                <a:spcPts val="600"/>
              </a:spcAft>
              <a:buFont typeface="Arial" panose="020B0604020202020204" pitchFamily="34" charset="0"/>
              <a:buChar char="•"/>
            </a:pPr>
            <a:r>
              <a:rPr lang="en-GB" sz="2800" dirty="0"/>
              <a:t>Charity Commission</a:t>
            </a:r>
            <a:endParaRPr lang="en-GB" sz="500" dirty="0"/>
          </a:p>
          <a:p>
            <a:pPr marL="457200" indent="-457200">
              <a:spcAft>
                <a:spcPts val="600"/>
              </a:spcAft>
              <a:buFont typeface="Arial" panose="020B0604020202020204" pitchFamily="34" charset="0"/>
              <a:buChar char="•"/>
            </a:pPr>
            <a:r>
              <a:rPr lang="en-GB" sz="2800" dirty="0"/>
              <a:t>Local Advice – CVS / Local Authority</a:t>
            </a:r>
            <a:endParaRPr lang="en-GB" sz="500" dirty="0"/>
          </a:p>
          <a:p>
            <a:pPr marL="457200" indent="-457200">
              <a:spcAft>
                <a:spcPts val="600"/>
              </a:spcAft>
              <a:buFont typeface="Arial" panose="020B0604020202020204" pitchFamily="34" charset="0"/>
              <a:buChar char="•"/>
            </a:pPr>
            <a:endParaRPr lang="en-GB" sz="500" dirty="0"/>
          </a:p>
          <a:p>
            <a:pPr marL="457200" indent="-457200">
              <a:spcAft>
                <a:spcPts val="600"/>
              </a:spcAft>
              <a:buFont typeface="Arial" panose="020B0604020202020204" pitchFamily="34" charset="0"/>
              <a:buChar char="•"/>
            </a:pPr>
            <a:r>
              <a:rPr lang="en-GB" sz="2800" dirty="0"/>
              <a:t>Other groups’ funders</a:t>
            </a:r>
            <a:endParaRPr lang="en-GB" sz="500" dirty="0"/>
          </a:p>
          <a:p>
            <a:pPr marL="457200" indent="-457200">
              <a:spcAft>
                <a:spcPts val="600"/>
              </a:spcAft>
              <a:buFont typeface="Arial" panose="020B0604020202020204" pitchFamily="34" charset="0"/>
              <a:buChar char="•"/>
            </a:pPr>
            <a:r>
              <a:rPr lang="en-GB" sz="2800" dirty="0"/>
              <a:t>Networking</a:t>
            </a:r>
          </a:p>
          <a:p>
            <a:pPr marL="457200" indent="-457200">
              <a:spcAft>
                <a:spcPts val="600"/>
              </a:spcAft>
              <a:buFont typeface="Arial" panose="020B0604020202020204" pitchFamily="34" charset="0"/>
              <a:buChar char="•"/>
            </a:pPr>
            <a:r>
              <a:rPr lang="en-US" sz="2800" dirty="0"/>
              <a:t>Google /</a:t>
            </a:r>
            <a:r>
              <a:rPr lang="en-GB" sz="2800" dirty="0"/>
              <a:t> Exploring AI</a:t>
            </a:r>
          </a:p>
          <a:p>
            <a:pPr marL="457200" indent="-457200">
              <a:spcAft>
                <a:spcPts val="600"/>
              </a:spcAft>
              <a:buFont typeface="Arial" panose="020B0604020202020204" pitchFamily="34" charset="0"/>
              <a:buChar char="•"/>
            </a:pPr>
            <a:r>
              <a:rPr lang="en-GB" sz="2800" dirty="0"/>
              <a:t>Relevant Newsletters</a:t>
            </a:r>
          </a:p>
        </p:txBody>
      </p:sp>
    </p:spTree>
    <p:extLst>
      <p:ext uri="{BB962C8B-B14F-4D97-AF65-F5344CB8AC3E}">
        <p14:creationId xmlns:p14="http://schemas.microsoft.com/office/powerpoint/2010/main" val="1725440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4"/>
          <p:cNvSpPr/>
          <p:nvPr/>
        </p:nvSpPr>
        <p:spPr bwMode="auto">
          <a:xfrm>
            <a:off x="2" y="893110"/>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tx1"/>
                </a:solidFill>
              </a:rPr>
              <a:t>Charity Excellence Framework</a:t>
            </a:r>
          </a:p>
        </p:txBody>
      </p:sp>
      <p:pic>
        <p:nvPicPr>
          <p:cNvPr id="6" name="Picture 5">
            <a:extLst>
              <a:ext uri="{FF2B5EF4-FFF2-40B4-BE49-F238E27FC236}">
                <a16:creationId xmlns:a16="http://schemas.microsoft.com/office/drawing/2014/main" id="{C4551003-D76A-2A95-B409-0DCC3742F546}"/>
              </a:ext>
            </a:extLst>
          </p:cNvPr>
          <p:cNvPicPr>
            <a:picLocks noChangeAspect="1"/>
          </p:cNvPicPr>
          <p:nvPr/>
        </p:nvPicPr>
        <p:blipFill rotWithShape="1">
          <a:blip r:embed="rId3"/>
          <a:srcRect t="15001" r="10625" b="8000"/>
          <a:stretch/>
        </p:blipFill>
        <p:spPr>
          <a:xfrm>
            <a:off x="502377" y="1707100"/>
            <a:ext cx="8139245" cy="3944373"/>
          </a:xfrm>
          <a:prstGeom prst="rect">
            <a:avLst/>
          </a:prstGeom>
        </p:spPr>
      </p:pic>
      <p:sp>
        <p:nvSpPr>
          <p:cNvPr id="2" name="Rounded Rectangle 9">
            <a:extLst>
              <a:ext uri="{FF2B5EF4-FFF2-40B4-BE49-F238E27FC236}">
                <a16:creationId xmlns:a16="http://schemas.microsoft.com/office/drawing/2014/main" id="{C2987327-2C6C-3A6F-EFBB-72EB8E485F83}"/>
              </a:ext>
            </a:extLst>
          </p:cNvPr>
          <p:cNvSpPr/>
          <p:nvPr/>
        </p:nvSpPr>
        <p:spPr>
          <a:xfrm>
            <a:off x="540628" y="218737"/>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Online Databases</a:t>
            </a:r>
          </a:p>
        </p:txBody>
      </p:sp>
      <p:pic>
        <p:nvPicPr>
          <p:cNvPr id="3" name="Picture 2">
            <a:extLst>
              <a:ext uri="{FF2B5EF4-FFF2-40B4-BE49-F238E27FC236}">
                <a16:creationId xmlns:a16="http://schemas.microsoft.com/office/drawing/2014/main" id="{1355CC9E-1A2F-66E8-E5F8-18C8B99B08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24747034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15496-1ABE-9605-3CB8-0B3605358811}"/>
            </a:ext>
          </a:extLst>
        </p:cNvPr>
        <p:cNvGrpSpPr/>
        <p:nvPr/>
      </p:nvGrpSpPr>
      <p:grpSpPr>
        <a:xfrm>
          <a:off x="0" y="0"/>
          <a:ext cx="0" cy="0"/>
          <a:chOff x="0" y="0"/>
          <a:chExt cx="0" cy="0"/>
        </a:xfrm>
      </p:grpSpPr>
      <p:sp>
        <p:nvSpPr>
          <p:cNvPr id="13" name="Rounded Rectangle 4">
            <a:extLst>
              <a:ext uri="{FF2B5EF4-FFF2-40B4-BE49-F238E27FC236}">
                <a16:creationId xmlns:a16="http://schemas.microsoft.com/office/drawing/2014/main" id="{049F9A9B-C5FB-F71A-DA5F-A82A62DB3BF0}"/>
              </a:ext>
            </a:extLst>
          </p:cNvPr>
          <p:cNvSpPr/>
          <p:nvPr/>
        </p:nvSpPr>
        <p:spPr bwMode="auto">
          <a:xfrm>
            <a:off x="-84574" y="306686"/>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rPr>
              <a:t>Finding the funds</a:t>
            </a:r>
          </a:p>
        </p:txBody>
      </p:sp>
      <p:sp>
        <p:nvSpPr>
          <p:cNvPr id="5" name="Rounded Rectangle 9">
            <a:extLst>
              <a:ext uri="{FF2B5EF4-FFF2-40B4-BE49-F238E27FC236}">
                <a16:creationId xmlns:a16="http://schemas.microsoft.com/office/drawing/2014/main" id="{AD53FE7D-C460-97D1-EEC9-1D8CFA2DD83E}"/>
              </a:ext>
            </a:extLst>
          </p:cNvPr>
          <p:cNvSpPr/>
          <p:nvPr/>
        </p:nvSpPr>
        <p:spPr>
          <a:xfrm>
            <a:off x="540628" y="218737"/>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360Giving Data</a:t>
            </a:r>
          </a:p>
        </p:txBody>
      </p:sp>
      <p:pic>
        <p:nvPicPr>
          <p:cNvPr id="7" name="Picture 6">
            <a:extLst>
              <a:ext uri="{FF2B5EF4-FFF2-40B4-BE49-F238E27FC236}">
                <a16:creationId xmlns:a16="http://schemas.microsoft.com/office/drawing/2014/main" id="{0C79DE98-967B-6DB9-7C42-B0A8A95C4229}"/>
              </a:ext>
            </a:extLst>
          </p:cNvPr>
          <p:cNvPicPr>
            <a:picLocks noChangeAspect="1"/>
          </p:cNvPicPr>
          <p:nvPr/>
        </p:nvPicPr>
        <p:blipFill>
          <a:blip r:embed="rId3"/>
          <a:stretch>
            <a:fillRect/>
          </a:stretch>
        </p:blipFill>
        <p:spPr>
          <a:xfrm>
            <a:off x="1691680" y="1237598"/>
            <a:ext cx="5760640" cy="4617978"/>
          </a:xfrm>
          <a:prstGeom prst="rect">
            <a:avLst/>
          </a:prstGeom>
        </p:spPr>
      </p:pic>
      <p:sp>
        <p:nvSpPr>
          <p:cNvPr id="9" name="TextBox 8">
            <a:extLst>
              <a:ext uri="{FF2B5EF4-FFF2-40B4-BE49-F238E27FC236}">
                <a16:creationId xmlns:a16="http://schemas.microsoft.com/office/drawing/2014/main" id="{26C884C1-B8EA-1C04-0652-29C53C6F2C67}"/>
              </a:ext>
            </a:extLst>
          </p:cNvPr>
          <p:cNvSpPr txBox="1"/>
          <p:nvPr/>
        </p:nvSpPr>
        <p:spPr>
          <a:xfrm>
            <a:off x="5474405" y="6454597"/>
            <a:ext cx="4727448" cy="369332"/>
          </a:xfrm>
          <a:prstGeom prst="rect">
            <a:avLst/>
          </a:prstGeom>
          <a:noFill/>
        </p:spPr>
        <p:txBody>
          <a:bodyPr wrap="square">
            <a:spAutoFit/>
          </a:bodyPr>
          <a:lstStyle/>
          <a:p>
            <a:r>
              <a:rPr lang="en-GB" dirty="0">
                <a:hlinkClick r:id="rId4"/>
              </a:rPr>
              <a:t>360Giving </a:t>
            </a:r>
            <a:r>
              <a:rPr lang="en-GB" dirty="0" err="1">
                <a:hlinkClick r:id="rId4"/>
              </a:rPr>
              <a:t>GrantNav</a:t>
            </a:r>
            <a:r>
              <a:rPr lang="en-GB" dirty="0">
                <a:hlinkClick r:id="rId4"/>
              </a:rPr>
              <a:t> - Home</a:t>
            </a:r>
            <a:endParaRPr lang="en-GB" dirty="0"/>
          </a:p>
        </p:txBody>
      </p:sp>
      <p:pic>
        <p:nvPicPr>
          <p:cNvPr id="2" name="Picture 1">
            <a:extLst>
              <a:ext uri="{FF2B5EF4-FFF2-40B4-BE49-F238E27FC236}">
                <a16:creationId xmlns:a16="http://schemas.microsoft.com/office/drawing/2014/main" id="{7F5FB594-691B-D76A-D599-2BB1BC1940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27361494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2B8F0-B3E4-D401-9FC4-8C114FCC15B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7316538-F157-31C4-68C7-46B890DCC6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
        <p:nvSpPr>
          <p:cNvPr id="13" name="Rounded Rectangle 4">
            <a:extLst>
              <a:ext uri="{FF2B5EF4-FFF2-40B4-BE49-F238E27FC236}">
                <a16:creationId xmlns:a16="http://schemas.microsoft.com/office/drawing/2014/main" id="{324C6E8C-D459-5C43-BAAB-39393D8664E7}"/>
              </a:ext>
            </a:extLst>
          </p:cNvPr>
          <p:cNvSpPr/>
          <p:nvPr/>
        </p:nvSpPr>
        <p:spPr bwMode="auto">
          <a:xfrm>
            <a:off x="2" y="893110"/>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tx1"/>
                </a:solidFill>
              </a:rPr>
              <a:t>Charity Commission</a:t>
            </a:r>
          </a:p>
        </p:txBody>
      </p:sp>
      <p:sp>
        <p:nvSpPr>
          <p:cNvPr id="2" name="Rounded Rectangle 9">
            <a:extLst>
              <a:ext uri="{FF2B5EF4-FFF2-40B4-BE49-F238E27FC236}">
                <a16:creationId xmlns:a16="http://schemas.microsoft.com/office/drawing/2014/main" id="{DECEDC74-3328-15C3-9976-A048496565C5}"/>
              </a:ext>
            </a:extLst>
          </p:cNvPr>
          <p:cNvSpPr/>
          <p:nvPr/>
        </p:nvSpPr>
        <p:spPr>
          <a:xfrm>
            <a:off x="540628" y="218737"/>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Online Databases</a:t>
            </a:r>
          </a:p>
        </p:txBody>
      </p:sp>
      <p:pic>
        <p:nvPicPr>
          <p:cNvPr id="3" name="Content Placeholder 4">
            <a:extLst>
              <a:ext uri="{FF2B5EF4-FFF2-40B4-BE49-F238E27FC236}">
                <a16:creationId xmlns:a16="http://schemas.microsoft.com/office/drawing/2014/main" id="{1DEF4494-CC2B-22DB-6395-194600990520}"/>
              </a:ext>
            </a:extLst>
          </p:cNvPr>
          <p:cNvPicPr>
            <a:picLocks noChangeAspect="1"/>
          </p:cNvPicPr>
          <p:nvPr/>
        </p:nvPicPr>
        <p:blipFill>
          <a:blip r:embed="rId4"/>
          <a:stretch>
            <a:fillRect/>
          </a:stretch>
        </p:blipFill>
        <p:spPr>
          <a:xfrm>
            <a:off x="1979216" y="1595957"/>
            <a:ext cx="5154768" cy="1507770"/>
          </a:xfrm>
          <a:prstGeom prst="rect">
            <a:avLst/>
          </a:prstGeom>
        </p:spPr>
      </p:pic>
      <p:pic>
        <p:nvPicPr>
          <p:cNvPr id="4" name="Picture 3">
            <a:extLst>
              <a:ext uri="{FF2B5EF4-FFF2-40B4-BE49-F238E27FC236}">
                <a16:creationId xmlns:a16="http://schemas.microsoft.com/office/drawing/2014/main" id="{878A407C-2DE4-C091-425D-20514F2C9E51}"/>
              </a:ext>
            </a:extLst>
          </p:cNvPr>
          <p:cNvPicPr>
            <a:picLocks noChangeAspect="1"/>
          </p:cNvPicPr>
          <p:nvPr/>
        </p:nvPicPr>
        <p:blipFill>
          <a:blip r:embed="rId5"/>
          <a:srcRect r="9218"/>
          <a:stretch/>
        </p:blipFill>
        <p:spPr>
          <a:xfrm>
            <a:off x="1979712" y="3133645"/>
            <a:ext cx="4998313" cy="2890566"/>
          </a:xfrm>
          <a:prstGeom prst="rect">
            <a:avLst/>
          </a:prstGeom>
        </p:spPr>
      </p:pic>
    </p:spTree>
    <p:extLst>
      <p:ext uri="{BB962C8B-B14F-4D97-AF65-F5344CB8AC3E}">
        <p14:creationId xmlns:p14="http://schemas.microsoft.com/office/powerpoint/2010/main" val="25740615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4"/>
          <p:cNvSpPr/>
          <p:nvPr/>
        </p:nvSpPr>
        <p:spPr bwMode="auto">
          <a:xfrm>
            <a:off x="-84574" y="306686"/>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rPr>
              <a:t>Finding the funds</a:t>
            </a:r>
          </a:p>
        </p:txBody>
      </p:sp>
      <p:pic>
        <p:nvPicPr>
          <p:cNvPr id="1026" name="Picture 2" descr="C:\Users\Steffi\Desktop\Funding Finde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0540" y="74653"/>
            <a:ext cx="6386937" cy="6708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51491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4"/>
          <p:cNvSpPr/>
          <p:nvPr/>
        </p:nvSpPr>
        <p:spPr bwMode="auto">
          <a:xfrm>
            <a:off x="-84574" y="306686"/>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rPr>
              <a:t>Finding the funds</a:t>
            </a:r>
          </a:p>
        </p:txBody>
      </p:sp>
      <p:pic>
        <p:nvPicPr>
          <p:cNvPr id="4" name="Picture 3" descr="A screenshot of a web page&#10;&#10;AI-generated content may be incorrect.">
            <a:extLst>
              <a:ext uri="{FF2B5EF4-FFF2-40B4-BE49-F238E27FC236}">
                <a16:creationId xmlns:a16="http://schemas.microsoft.com/office/drawing/2014/main" id="{C371B647-7713-9A12-6579-B3BC33FFAFD4}"/>
              </a:ext>
            </a:extLst>
          </p:cNvPr>
          <p:cNvPicPr>
            <a:picLocks noChangeAspect="1"/>
          </p:cNvPicPr>
          <p:nvPr/>
        </p:nvPicPr>
        <p:blipFill>
          <a:blip r:embed="rId3"/>
          <a:stretch>
            <a:fillRect/>
          </a:stretch>
        </p:blipFill>
        <p:spPr>
          <a:xfrm>
            <a:off x="1077831" y="1114754"/>
            <a:ext cx="6988338" cy="4628491"/>
          </a:xfrm>
          <a:prstGeom prst="rect">
            <a:avLst/>
          </a:prstGeom>
        </p:spPr>
      </p:pic>
      <p:sp>
        <p:nvSpPr>
          <p:cNvPr id="5" name="Rounded Rectangle 9">
            <a:extLst>
              <a:ext uri="{FF2B5EF4-FFF2-40B4-BE49-F238E27FC236}">
                <a16:creationId xmlns:a16="http://schemas.microsoft.com/office/drawing/2014/main" id="{DC0C32E3-A7DF-A52B-1A4B-472CC8A5B3C7}"/>
              </a:ext>
            </a:extLst>
          </p:cNvPr>
          <p:cNvSpPr/>
          <p:nvPr/>
        </p:nvSpPr>
        <p:spPr>
          <a:xfrm>
            <a:off x="540628" y="218737"/>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Local Advice</a:t>
            </a:r>
          </a:p>
        </p:txBody>
      </p:sp>
      <p:pic>
        <p:nvPicPr>
          <p:cNvPr id="2" name="Picture 1">
            <a:extLst>
              <a:ext uri="{FF2B5EF4-FFF2-40B4-BE49-F238E27FC236}">
                <a16:creationId xmlns:a16="http://schemas.microsoft.com/office/drawing/2014/main" id="{519D217C-0AE6-6025-7F78-4DD62E6CD9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14135753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8C0E6-F95D-F800-2F5D-638FBBE5BE4E}"/>
            </a:ext>
          </a:extLst>
        </p:cNvPr>
        <p:cNvGrpSpPr/>
        <p:nvPr/>
      </p:nvGrpSpPr>
      <p:grpSpPr>
        <a:xfrm>
          <a:off x="0" y="0"/>
          <a:ext cx="0" cy="0"/>
          <a:chOff x="0" y="0"/>
          <a:chExt cx="0" cy="0"/>
        </a:xfrm>
      </p:grpSpPr>
      <p:sp>
        <p:nvSpPr>
          <p:cNvPr id="13" name="Rounded Rectangle 4">
            <a:extLst>
              <a:ext uri="{FF2B5EF4-FFF2-40B4-BE49-F238E27FC236}">
                <a16:creationId xmlns:a16="http://schemas.microsoft.com/office/drawing/2014/main" id="{CD09BE53-B68B-544E-D69A-D662B63B5BBC}"/>
              </a:ext>
            </a:extLst>
          </p:cNvPr>
          <p:cNvSpPr/>
          <p:nvPr/>
        </p:nvSpPr>
        <p:spPr bwMode="auto">
          <a:xfrm>
            <a:off x="-84574" y="306686"/>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rPr>
              <a:t>Finding the funds</a:t>
            </a:r>
          </a:p>
        </p:txBody>
      </p:sp>
      <p:sp>
        <p:nvSpPr>
          <p:cNvPr id="5" name="Rounded Rectangle 9">
            <a:extLst>
              <a:ext uri="{FF2B5EF4-FFF2-40B4-BE49-F238E27FC236}">
                <a16:creationId xmlns:a16="http://schemas.microsoft.com/office/drawing/2014/main" id="{9096139D-93F1-8FF7-EF21-5B72A44839FE}"/>
              </a:ext>
            </a:extLst>
          </p:cNvPr>
          <p:cNvSpPr/>
          <p:nvPr/>
        </p:nvSpPr>
        <p:spPr>
          <a:xfrm>
            <a:off x="540628" y="218737"/>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Local Community Foundation</a:t>
            </a:r>
          </a:p>
        </p:txBody>
      </p:sp>
      <p:pic>
        <p:nvPicPr>
          <p:cNvPr id="2" name="Content Placeholder 4">
            <a:extLst>
              <a:ext uri="{FF2B5EF4-FFF2-40B4-BE49-F238E27FC236}">
                <a16:creationId xmlns:a16="http://schemas.microsoft.com/office/drawing/2014/main" id="{82D0439B-DECE-AAFC-CBFB-6FBA77D85956}"/>
              </a:ext>
            </a:extLst>
          </p:cNvPr>
          <p:cNvPicPr>
            <a:picLocks noChangeAspect="1"/>
          </p:cNvPicPr>
          <p:nvPr/>
        </p:nvPicPr>
        <p:blipFill>
          <a:blip r:embed="rId3"/>
          <a:stretch>
            <a:fillRect/>
          </a:stretch>
        </p:blipFill>
        <p:spPr>
          <a:xfrm>
            <a:off x="417274" y="1759440"/>
            <a:ext cx="8453469" cy="3469760"/>
          </a:xfrm>
          <a:prstGeom prst="rect">
            <a:avLst/>
          </a:prstGeom>
        </p:spPr>
      </p:pic>
      <p:pic>
        <p:nvPicPr>
          <p:cNvPr id="3" name="Picture 2">
            <a:extLst>
              <a:ext uri="{FF2B5EF4-FFF2-40B4-BE49-F238E27FC236}">
                <a16:creationId xmlns:a16="http://schemas.microsoft.com/office/drawing/2014/main" id="{184794B6-C713-C92A-A26B-2B5B4F7EFB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6807928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upporters list.png"/>
          <p:cNvPicPr>
            <a:picLocks noChangeAspect="1"/>
          </p:cNvPicPr>
          <p:nvPr/>
        </p:nvPicPr>
        <p:blipFill>
          <a:blip r:embed="rId3" cstate="print"/>
          <a:stretch>
            <a:fillRect/>
          </a:stretch>
        </p:blipFill>
        <p:spPr>
          <a:xfrm>
            <a:off x="1210900" y="907833"/>
            <a:ext cx="6722200" cy="4985085"/>
          </a:xfrm>
          <a:prstGeom prst="rect">
            <a:avLst/>
          </a:prstGeom>
        </p:spPr>
      </p:pic>
      <p:sp>
        <p:nvSpPr>
          <p:cNvPr id="13" name="Rounded Rectangle 4"/>
          <p:cNvSpPr/>
          <p:nvPr/>
        </p:nvSpPr>
        <p:spPr bwMode="auto">
          <a:xfrm>
            <a:off x="-84574" y="306686"/>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rPr>
              <a:t>Finding the funds</a:t>
            </a:r>
          </a:p>
        </p:txBody>
      </p:sp>
      <p:sp>
        <p:nvSpPr>
          <p:cNvPr id="2" name="Rounded Rectangle 9">
            <a:extLst>
              <a:ext uri="{FF2B5EF4-FFF2-40B4-BE49-F238E27FC236}">
                <a16:creationId xmlns:a16="http://schemas.microsoft.com/office/drawing/2014/main" id="{444DED81-D264-A7FC-B4BC-235507D89024}"/>
              </a:ext>
            </a:extLst>
          </p:cNvPr>
          <p:cNvSpPr/>
          <p:nvPr/>
        </p:nvSpPr>
        <p:spPr>
          <a:xfrm>
            <a:off x="540628" y="218737"/>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Other charities’ funders</a:t>
            </a:r>
          </a:p>
        </p:txBody>
      </p:sp>
      <p:pic>
        <p:nvPicPr>
          <p:cNvPr id="3" name="Picture 2">
            <a:extLst>
              <a:ext uri="{FF2B5EF4-FFF2-40B4-BE49-F238E27FC236}">
                <a16:creationId xmlns:a16="http://schemas.microsoft.com/office/drawing/2014/main" id="{63E8F768-6C7E-AF65-B721-B1626D1AF3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495449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62477" y="429567"/>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Getting to know your Funder</a:t>
            </a:r>
          </a:p>
        </p:txBody>
      </p:sp>
      <p:sp>
        <p:nvSpPr>
          <p:cNvPr id="15" name="Rectangle 1"/>
          <p:cNvSpPr>
            <a:spLocks noChangeArrowheads="1"/>
          </p:cNvSpPr>
          <p:nvPr/>
        </p:nvSpPr>
        <p:spPr bwMode="auto">
          <a:xfrm>
            <a:off x="683568" y="1652852"/>
            <a:ext cx="8136904" cy="3647152"/>
          </a:xfrm>
          <a:prstGeom prst="rect">
            <a:avLst/>
          </a:prstGeom>
          <a:noFill/>
          <a:ln w="9525">
            <a:noFill/>
            <a:miter lim="800000"/>
            <a:headEnd/>
            <a:tailEnd/>
          </a:ln>
        </p:spPr>
        <p:txBody>
          <a:bodyPr wrap="square" anchor="ctr">
            <a:spAutoFit/>
          </a:bodyPr>
          <a:lstStyle/>
          <a:p>
            <a:pPr>
              <a:buFont typeface="Arial" pitchFamily="34" charset="0"/>
              <a:buChar char="•"/>
            </a:pPr>
            <a:r>
              <a:rPr lang="en-GB" sz="2800" dirty="0"/>
              <a:t> Funders website</a:t>
            </a:r>
          </a:p>
          <a:p>
            <a:pPr>
              <a:buFont typeface="Arial" pitchFamily="34" charset="0"/>
              <a:buChar char="•"/>
            </a:pPr>
            <a:endParaRPr lang="en-GB" sz="500" dirty="0"/>
          </a:p>
          <a:p>
            <a:pPr>
              <a:buFont typeface="Arial" pitchFamily="34" charset="0"/>
              <a:buChar char="•"/>
            </a:pPr>
            <a:r>
              <a:rPr lang="en-GB" sz="2800" dirty="0"/>
              <a:t> Read and re-read Grant Guidelines</a:t>
            </a:r>
          </a:p>
          <a:p>
            <a:pPr>
              <a:buFont typeface="Arial" pitchFamily="34" charset="0"/>
              <a:buChar char="•"/>
            </a:pPr>
            <a:endParaRPr lang="en-GB" sz="500" dirty="0"/>
          </a:p>
          <a:p>
            <a:pPr>
              <a:buFont typeface="Arial" pitchFamily="34" charset="0"/>
              <a:buChar char="•"/>
            </a:pPr>
            <a:r>
              <a:rPr lang="en-GB" sz="2800" dirty="0"/>
              <a:t> Check for details of recent grants</a:t>
            </a:r>
          </a:p>
          <a:p>
            <a:pPr>
              <a:buFont typeface="Arial" pitchFamily="34" charset="0"/>
              <a:buChar char="•"/>
            </a:pPr>
            <a:endParaRPr lang="en-GB" sz="500" dirty="0"/>
          </a:p>
          <a:p>
            <a:pPr>
              <a:buFont typeface="Arial" pitchFamily="34" charset="0"/>
              <a:buChar char="•"/>
            </a:pPr>
            <a:r>
              <a:rPr lang="en-GB" sz="2800" dirty="0"/>
              <a:t> Case Studies</a:t>
            </a:r>
          </a:p>
          <a:p>
            <a:pPr>
              <a:buFont typeface="Arial" pitchFamily="34" charset="0"/>
              <a:buChar char="•"/>
            </a:pPr>
            <a:endParaRPr lang="en-GB" sz="500" dirty="0"/>
          </a:p>
          <a:p>
            <a:pPr>
              <a:buFont typeface="Arial" pitchFamily="34" charset="0"/>
              <a:buChar char="•"/>
            </a:pPr>
            <a:r>
              <a:rPr lang="en-GB" sz="2800" dirty="0"/>
              <a:t> External references</a:t>
            </a:r>
          </a:p>
          <a:p>
            <a:pPr>
              <a:buFont typeface="Arial" pitchFamily="34" charset="0"/>
              <a:buChar char="•"/>
            </a:pPr>
            <a:endParaRPr lang="en-GB" sz="500" dirty="0"/>
          </a:p>
          <a:p>
            <a:pPr>
              <a:buFont typeface="Arial" pitchFamily="34" charset="0"/>
              <a:buChar char="•"/>
            </a:pPr>
            <a:r>
              <a:rPr lang="en-GB" sz="2800" dirty="0"/>
              <a:t> Application form</a:t>
            </a:r>
          </a:p>
          <a:p>
            <a:pPr>
              <a:buFont typeface="Arial" pitchFamily="34" charset="0"/>
              <a:buChar char="•"/>
            </a:pPr>
            <a:endParaRPr lang="en-GB" sz="500" dirty="0"/>
          </a:p>
          <a:p>
            <a:pPr>
              <a:buFont typeface="Arial" pitchFamily="34" charset="0"/>
              <a:buChar char="•"/>
            </a:pPr>
            <a:r>
              <a:rPr lang="en-GB" sz="2800" dirty="0"/>
              <a:t> Speak to them</a:t>
            </a:r>
          </a:p>
          <a:p>
            <a:pPr>
              <a:buFont typeface="Arial" pitchFamily="34" charset="0"/>
              <a:buChar char="•"/>
            </a:pPr>
            <a:endParaRPr lang="en-GB" sz="500" dirty="0"/>
          </a:p>
        </p:txBody>
      </p:sp>
      <p:pic>
        <p:nvPicPr>
          <p:cNvPr id="2" name="Picture 1">
            <a:extLst>
              <a:ext uri="{FF2B5EF4-FFF2-40B4-BE49-F238E27FC236}">
                <a16:creationId xmlns:a16="http://schemas.microsoft.com/office/drawing/2014/main" id="{74707234-A822-2FF0-11D1-CD926D4D58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3137496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2BAF6-D97D-9D59-1C10-995A701ED07C}"/>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E4A4DDA9-C046-71DA-B5EB-9DC1BED84690}"/>
              </a:ext>
            </a:extLst>
          </p:cNvPr>
          <p:cNvSpPr/>
          <p:nvPr/>
        </p:nvSpPr>
        <p:spPr>
          <a:xfrm>
            <a:off x="540628" y="2060848"/>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a:extLst>
              <a:ext uri="{FF2B5EF4-FFF2-40B4-BE49-F238E27FC236}">
                <a16:creationId xmlns:a16="http://schemas.microsoft.com/office/drawing/2014/main" id="{4873E5EE-983C-AC22-D078-F08D1573B58C}"/>
              </a:ext>
            </a:extLst>
          </p:cNvPr>
          <p:cNvSpPr/>
          <p:nvPr/>
        </p:nvSpPr>
        <p:spPr bwMode="auto">
          <a:xfrm>
            <a:off x="-119502" y="3007519"/>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Key Sections of an Application</a:t>
            </a:r>
          </a:p>
        </p:txBody>
      </p:sp>
    </p:spTree>
    <p:extLst>
      <p:ext uri="{BB962C8B-B14F-4D97-AF65-F5344CB8AC3E}">
        <p14:creationId xmlns:p14="http://schemas.microsoft.com/office/powerpoint/2010/main" val="37691292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p:cNvSpPr/>
          <p:nvPr/>
        </p:nvSpPr>
        <p:spPr bwMode="auto">
          <a:xfrm>
            <a:off x="-120578" y="2935511"/>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Simple Bid Writing</a:t>
            </a:r>
          </a:p>
        </p:txBody>
      </p:sp>
    </p:spTree>
    <p:extLst>
      <p:ext uri="{BB962C8B-B14F-4D97-AF65-F5344CB8AC3E}">
        <p14:creationId xmlns:p14="http://schemas.microsoft.com/office/powerpoint/2010/main" val="3864671300"/>
      </p:ext>
    </p:extLst>
  </p:cSld>
  <p:clrMapOvr>
    <a:masterClrMapping/>
  </p:clrMapOvr>
  <p:extLst>
    <p:ext uri="{6950BFC3-D8DA-4A85-94F7-54DA5524770B}">
      <p188:commentRel xmlns:p188="http://schemas.microsoft.com/office/powerpoint/2018/8/main" r:id="rId3"/>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Simple Bid Writing</a:t>
            </a:r>
          </a:p>
        </p:txBody>
      </p:sp>
      <p:sp>
        <p:nvSpPr>
          <p:cNvPr id="15" name="Rectangle 1"/>
          <p:cNvSpPr>
            <a:spLocks noChangeArrowheads="1"/>
          </p:cNvSpPr>
          <p:nvPr/>
        </p:nvSpPr>
        <p:spPr bwMode="auto">
          <a:xfrm>
            <a:off x="1187624" y="1483625"/>
            <a:ext cx="7309048" cy="3970318"/>
          </a:xfrm>
          <a:prstGeom prst="rect">
            <a:avLst/>
          </a:prstGeom>
          <a:noFill/>
          <a:ln w="9525">
            <a:noFill/>
            <a:miter lim="800000"/>
            <a:headEnd/>
            <a:tailEnd/>
          </a:ln>
        </p:spPr>
        <p:txBody>
          <a:bodyPr wrap="square" anchor="ctr">
            <a:spAutoFit/>
          </a:bodyPr>
          <a:lstStyle/>
          <a:p>
            <a:pPr>
              <a:buFont typeface="Arial" pitchFamily="34" charset="0"/>
              <a:buChar char="•"/>
            </a:pPr>
            <a:r>
              <a:rPr lang="en-US" sz="2800" dirty="0"/>
              <a:t> </a:t>
            </a:r>
            <a:r>
              <a:rPr lang="en-GB" sz="2800" dirty="0"/>
              <a:t>Find a funder interested in the same social objectives as your work</a:t>
            </a:r>
          </a:p>
          <a:p>
            <a:pPr>
              <a:buFont typeface="Arial" pitchFamily="34" charset="0"/>
              <a:buChar char="•"/>
            </a:pPr>
            <a:endParaRPr lang="en-GB" sz="2800" dirty="0"/>
          </a:p>
          <a:p>
            <a:pPr>
              <a:buFont typeface="Arial" pitchFamily="34" charset="0"/>
              <a:buChar char="•"/>
            </a:pPr>
            <a:r>
              <a:rPr lang="en-GB" sz="2800" dirty="0"/>
              <a:t> Evidence Need for you work</a:t>
            </a:r>
          </a:p>
          <a:p>
            <a:pPr>
              <a:buFont typeface="Arial" pitchFamily="34" charset="0"/>
              <a:buChar char="•"/>
            </a:pPr>
            <a:endParaRPr lang="en-GB" sz="2800" dirty="0"/>
          </a:p>
          <a:p>
            <a:pPr>
              <a:buFont typeface="Arial" pitchFamily="34" charset="0"/>
              <a:buChar char="•"/>
            </a:pPr>
            <a:r>
              <a:rPr lang="en-GB" sz="2800" dirty="0"/>
              <a:t> Demonstrate the outcomes you will achieve</a:t>
            </a:r>
          </a:p>
          <a:p>
            <a:pPr>
              <a:buFont typeface="Arial" pitchFamily="34" charset="0"/>
              <a:buChar char="•"/>
            </a:pPr>
            <a:endParaRPr lang="en-GB" sz="2800" dirty="0"/>
          </a:p>
          <a:p>
            <a:pPr>
              <a:buFont typeface="Arial" pitchFamily="34" charset="0"/>
              <a:buChar char="•"/>
            </a:pPr>
            <a:r>
              <a:rPr lang="en-GB" sz="2800" dirty="0"/>
              <a:t> Prove you can do the work</a:t>
            </a:r>
          </a:p>
          <a:p>
            <a:endParaRPr lang="en-GB" sz="2800" dirty="0"/>
          </a:p>
        </p:txBody>
      </p:sp>
      <p:pic>
        <p:nvPicPr>
          <p:cNvPr id="2" name="Picture 1">
            <a:extLst>
              <a:ext uri="{FF2B5EF4-FFF2-40B4-BE49-F238E27FC236}">
                <a16:creationId xmlns:a16="http://schemas.microsoft.com/office/drawing/2014/main" id="{32CF02C2-CAEE-304D-99F3-F8DF72BC8D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1246474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6326D-AAD1-3768-1E1C-15B4F695F34B}"/>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71168766-3319-50CF-845E-D5F5809C81DD}"/>
              </a:ext>
            </a:extLst>
          </p:cNvPr>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a:extLst>
              <a:ext uri="{FF2B5EF4-FFF2-40B4-BE49-F238E27FC236}">
                <a16:creationId xmlns:a16="http://schemas.microsoft.com/office/drawing/2014/main" id="{5BEA4911-361E-0574-93D2-A90154882B5F}"/>
              </a:ext>
            </a:extLst>
          </p:cNvPr>
          <p:cNvSpPr/>
          <p:nvPr/>
        </p:nvSpPr>
        <p:spPr bwMode="auto">
          <a:xfrm>
            <a:off x="-120578" y="2935511"/>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How Applications are Assessed</a:t>
            </a:r>
          </a:p>
        </p:txBody>
      </p:sp>
    </p:spTree>
    <p:extLst>
      <p:ext uri="{BB962C8B-B14F-4D97-AF65-F5344CB8AC3E}">
        <p14:creationId xmlns:p14="http://schemas.microsoft.com/office/powerpoint/2010/main" val="29990769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Assessment Process</a:t>
            </a:r>
          </a:p>
        </p:txBody>
      </p:sp>
      <p:sp>
        <p:nvSpPr>
          <p:cNvPr id="5" name="Rectangle 1"/>
          <p:cNvSpPr>
            <a:spLocks noChangeArrowheads="1"/>
          </p:cNvSpPr>
          <p:nvPr/>
        </p:nvSpPr>
        <p:spPr bwMode="auto">
          <a:xfrm>
            <a:off x="341800" y="1800413"/>
            <a:ext cx="8334656" cy="3257174"/>
          </a:xfrm>
          <a:prstGeom prst="rect">
            <a:avLst/>
          </a:prstGeom>
          <a:noFill/>
          <a:ln w="9525">
            <a:noFill/>
            <a:miter lim="800000"/>
            <a:headEnd/>
            <a:tailEnd/>
          </a:ln>
        </p:spPr>
        <p:txBody>
          <a:bodyPr wrap="square" anchor="ctr">
            <a:spAutoFit/>
          </a:bodyPr>
          <a:lstStyle/>
          <a:p>
            <a:pPr>
              <a:lnSpc>
                <a:spcPct val="150000"/>
              </a:lnSpc>
              <a:buFont typeface="Arial" pitchFamily="34" charset="0"/>
              <a:buChar char="•"/>
            </a:pPr>
            <a:r>
              <a:rPr lang="en-US" sz="2800" dirty="0"/>
              <a:t> Due diligence &amp; initial eligibility checks</a:t>
            </a:r>
          </a:p>
          <a:p>
            <a:pPr>
              <a:lnSpc>
                <a:spcPct val="150000"/>
              </a:lnSpc>
              <a:buFont typeface="Arial" pitchFamily="34" charset="0"/>
              <a:buChar char="•"/>
            </a:pPr>
            <a:r>
              <a:rPr lang="en-US" sz="2800" dirty="0"/>
              <a:t> </a:t>
            </a:r>
            <a:r>
              <a:rPr lang="en-GB" sz="2800" dirty="0"/>
              <a:t>Applications scored against an Assessment Framework</a:t>
            </a:r>
            <a:endParaRPr lang="en-GB" sz="1000" dirty="0"/>
          </a:p>
          <a:p>
            <a:pPr>
              <a:lnSpc>
                <a:spcPct val="150000"/>
              </a:lnSpc>
              <a:buFont typeface="Arial" pitchFamily="34" charset="0"/>
              <a:buChar char="•"/>
            </a:pPr>
            <a:r>
              <a:rPr lang="en-GB" sz="2800" dirty="0"/>
              <a:t> Recommendations made by Assessor/Grants Officer</a:t>
            </a:r>
            <a:endParaRPr lang="en-GB" sz="1000" dirty="0"/>
          </a:p>
          <a:p>
            <a:pPr>
              <a:lnSpc>
                <a:spcPct val="150000"/>
              </a:lnSpc>
              <a:buFont typeface="Arial" pitchFamily="34" charset="0"/>
              <a:buChar char="•"/>
            </a:pPr>
            <a:r>
              <a:rPr lang="en-GB" sz="2800" dirty="0"/>
              <a:t> Final Decisions by Trustees/Senior Management</a:t>
            </a:r>
          </a:p>
          <a:p>
            <a:pPr>
              <a:lnSpc>
                <a:spcPct val="150000"/>
              </a:lnSpc>
              <a:buFont typeface="Arial" pitchFamily="34" charset="0"/>
              <a:buChar char="•"/>
            </a:pPr>
            <a:r>
              <a:rPr lang="en-GB" sz="2800" dirty="0"/>
              <a:t> For larger grant programmes, may be additional stages</a:t>
            </a:r>
            <a:endParaRPr lang="en-GB" sz="1000" dirty="0"/>
          </a:p>
        </p:txBody>
      </p:sp>
      <p:pic>
        <p:nvPicPr>
          <p:cNvPr id="2" name="Picture 1">
            <a:extLst>
              <a:ext uri="{FF2B5EF4-FFF2-40B4-BE49-F238E27FC236}">
                <a16:creationId xmlns:a16="http://schemas.microsoft.com/office/drawing/2014/main" id="{B1108C3A-C9D5-2FC7-027A-85BDD4A28A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2609413717"/>
      </p:ext>
    </p:extLst>
  </p:cSld>
  <p:clrMapOvr>
    <a:masterClrMapping/>
  </p:clrMapOvr>
  <p:extLst>
    <p:ext uri="{6950BFC3-D8DA-4A85-94F7-54DA5524770B}">
      <p188:commentRel xmlns:p188="http://schemas.microsoft.com/office/powerpoint/2018/8/main" r:id="rId3"/>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ed Rectangle 4"/>
          <p:cNvSpPr/>
          <p:nvPr/>
        </p:nvSpPr>
        <p:spPr bwMode="auto">
          <a:xfrm>
            <a:off x="-84574" y="306686"/>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Credibility in Assessments</a:t>
            </a:r>
          </a:p>
        </p:txBody>
      </p:sp>
      <p:sp>
        <p:nvSpPr>
          <p:cNvPr id="2" name="Rectangle 1">
            <a:extLst>
              <a:ext uri="{FF2B5EF4-FFF2-40B4-BE49-F238E27FC236}">
                <a16:creationId xmlns:a16="http://schemas.microsoft.com/office/drawing/2014/main" id="{B175D6F6-9A9A-4778-4AB3-18E2AA95047A}"/>
              </a:ext>
            </a:extLst>
          </p:cNvPr>
          <p:cNvSpPr>
            <a:spLocks noChangeArrowheads="1"/>
          </p:cNvSpPr>
          <p:nvPr/>
        </p:nvSpPr>
        <p:spPr bwMode="auto">
          <a:xfrm>
            <a:off x="1081257" y="1848235"/>
            <a:ext cx="7391374" cy="2677656"/>
          </a:xfrm>
          <a:prstGeom prst="rect">
            <a:avLst/>
          </a:prstGeom>
          <a:noFill/>
          <a:ln w="9525">
            <a:noFill/>
            <a:miter lim="800000"/>
            <a:headEnd/>
            <a:tailEnd/>
          </a:ln>
        </p:spPr>
        <p:txBody>
          <a:bodyPr wrap="square" anchor="ctr">
            <a:spAutoFit/>
          </a:bodyPr>
          <a:lstStyle/>
          <a:p>
            <a:r>
              <a:rPr lang="en-US" sz="2800" dirty="0"/>
              <a:t>Funders are asking themselves two questions: </a:t>
            </a:r>
          </a:p>
          <a:p>
            <a:r>
              <a:rPr lang="en-US" sz="2800" dirty="0"/>
              <a:t> </a:t>
            </a:r>
          </a:p>
          <a:p>
            <a:pPr>
              <a:buFont typeface="Arial" pitchFamily="34" charset="0"/>
              <a:buChar char="•"/>
            </a:pPr>
            <a:r>
              <a:rPr lang="en-GB" sz="2800" dirty="0"/>
              <a:t> Do we </a:t>
            </a:r>
            <a:r>
              <a:rPr lang="en-GB" sz="2800" b="1" dirty="0"/>
              <a:t>trust</a:t>
            </a:r>
            <a:r>
              <a:rPr lang="en-GB" sz="2800" dirty="0"/>
              <a:t> you enough to give you a grant?</a:t>
            </a:r>
          </a:p>
          <a:p>
            <a:pPr>
              <a:buFont typeface="Arial" pitchFamily="34" charset="0"/>
              <a:buChar char="•"/>
            </a:pPr>
            <a:endParaRPr lang="en-GB" sz="2800" dirty="0"/>
          </a:p>
          <a:p>
            <a:pPr>
              <a:buFont typeface="Arial" pitchFamily="34" charset="0"/>
              <a:buChar char="•"/>
            </a:pPr>
            <a:r>
              <a:rPr lang="en-GB" sz="2800" dirty="0"/>
              <a:t> Do we </a:t>
            </a:r>
            <a:r>
              <a:rPr lang="en-GB" sz="2800" b="1" dirty="0"/>
              <a:t>believe</a:t>
            </a:r>
            <a:r>
              <a:rPr lang="en-GB" sz="2800" dirty="0"/>
              <a:t> you can deliver this project?</a:t>
            </a:r>
          </a:p>
          <a:p>
            <a:pPr>
              <a:buFont typeface="Arial" pitchFamily="34" charset="0"/>
              <a:buChar char="•"/>
            </a:pPr>
            <a:endParaRPr lang="en-GB" sz="2800" dirty="0"/>
          </a:p>
        </p:txBody>
      </p:sp>
      <p:sp>
        <p:nvSpPr>
          <p:cNvPr id="3" name="Rectangle 2">
            <a:extLst>
              <a:ext uri="{FF2B5EF4-FFF2-40B4-BE49-F238E27FC236}">
                <a16:creationId xmlns:a16="http://schemas.microsoft.com/office/drawing/2014/main" id="{A979505A-2562-E98C-A3B4-BCEBE8A40E49}"/>
              </a:ext>
            </a:extLst>
          </p:cNvPr>
          <p:cNvSpPr/>
          <p:nvPr/>
        </p:nvSpPr>
        <p:spPr>
          <a:xfrm>
            <a:off x="6188261" y="6155162"/>
            <a:ext cx="2690191" cy="5963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2BE0A29F-F77B-2972-A81E-FA0718E913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23873484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F6B6D-3CFB-2F2C-0D4E-BA729850447B}"/>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923DC42C-3195-3AB5-C93C-06B251D363B9}"/>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Important Reminders</a:t>
            </a:r>
          </a:p>
        </p:txBody>
      </p:sp>
      <p:sp>
        <p:nvSpPr>
          <p:cNvPr id="15" name="Rectangle 1">
            <a:extLst>
              <a:ext uri="{FF2B5EF4-FFF2-40B4-BE49-F238E27FC236}">
                <a16:creationId xmlns:a16="http://schemas.microsoft.com/office/drawing/2014/main" id="{8E534EB9-3623-2D6E-C44A-2D8F047AEDF5}"/>
              </a:ext>
            </a:extLst>
          </p:cNvPr>
          <p:cNvSpPr>
            <a:spLocks noChangeArrowheads="1"/>
          </p:cNvSpPr>
          <p:nvPr/>
        </p:nvSpPr>
        <p:spPr bwMode="auto">
          <a:xfrm>
            <a:off x="863588" y="1628800"/>
            <a:ext cx="7488832" cy="4073808"/>
          </a:xfrm>
          <a:prstGeom prst="rect">
            <a:avLst/>
          </a:prstGeom>
          <a:noFill/>
          <a:ln w="9525">
            <a:noFill/>
            <a:miter lim="800000"/>
            <a:headEnd/>
            <a:tailEnd/>
          </a:ln>
        </p:spPr>
        <p:txBody>
          <a:bodyPr wrap="square" anchor="ctr">
            <a:spAutoFit/>
          </a:bodyPr>
          <a:lstStyle/>
          <a:p>
            <a:pPr>
              <a:lnSpc>
                <a:spcPct val="150000"/>
              </a:lnSpc>
              <a:buFont typeface="Arial" pitchFamily="34" charset="0"/>
              <a:buChar char="•"/>
            </a:pPr>
            <a:r>
              <a:rPr lang="en-US" sz="2800" dirty="0"/>
              <a:t> Check bid responds to criteria &amp; guidelines </a:t>
            </a:r>
          </a:p>
          <a:p>
            <a:pPr>
              <a:lnSpc>
                <a:spcPct val="150000"/>
              </a:lnSpc>
              <a:buFont typeface="Arial" pitchFamily="34" charset="0"/>
              <a:buChar char="•"/>
            </a:pPr>
            <a:r>
              <a:rPr lang="en-US" sz="2800" dirty="0"/>
              <a:t> Accessible language for audience </a:t>
            </a:r>
          </a:p>
          <a:p>
            <a:pPr>
              <a:lnSpc>
                <a:spcPct val="150000"/>
              </a:lnSpc>
              <a:buFont typeface="Arial" pitchFamily="34" charset="0"/>
              <a:buChar char="•"/>
            </a:pPr>
            <a:r>
              <a:rPr lang="en-US" sz="2800" dirty="0"/>
              <a:t> Meet dates &amp; deadlines </a:t>
            </a:r>
          </a:p>
          <a:p>
            <a:pPr>
              <a:lnSpc>
                <a:spcPct val="150000"/>
              </a:lnSpc>
              <a:buFont typeface="Arial" pitchFamily="34" charset="0"/>
              <a:buChar char="•"/>
            </a:pPr>
            <a:r>
              <a:rPr lang="en-US" sz="2800" dirty="0"/>
              <a:t> Ensure word counts met </a:t>
            </a:r>
          </a:p>
          <a:p>
            <a:pPr>
              <a:lnSpc>
                <a:spcPct val="150000"/>
              </a:lnSpc>
              <a:buFont typeface="Arial" pitchFamily="34" charset="0"/>
              <a:buChar char="•"/>
            </a:pPr>
            <a:r>
              <a:rPr lang="en-US" sz="2800" dirty="0"/>
              <a:t> Avoid missing / incomplete information</a:t>
            </a:r>
          </a:p>
          <a:p>
            <a:pPr>
              <a:lnSpc>
                <a:spcPct val="150000"/>
              </a:lnSpc>
              <a:buFont typeface="Arial" pitchFamily="34" charset="0"/>
              <a:buChar char="•"/>
            </a:pPr>
            <a:r>
              <a:rPr lang="en-US" sz="2800" dirty="0"/>
              <a:t> Proof read before submitting </a:t>
            </a:r>
          </a:p>
          <a:p>
            <a:pPr>
              <a:lnSpc>
                <a:spcPct val="150000"/>
              </a:lnSpc>
              <a:buFont typeface="Arial" pitchFamily="34" charset="0"/>
              <a:buChar char="•"/>
            </a:pPr>
            <a:endParaRPr lang="en-GB" sz="500" dirty="0"/>
          </a:p>
        </p:txBody>
      </p:sp>
      <p:pic>
        <p:nvPicPr>
          <p:cNvPr id="2" name="Picture 1">
            <a:extLst>
              <a:ext uri="{FF2B5EF4-FFF2-40B4-BE49-F238E27FC236}">
                <a16:creationId xmlns:a16="http://schemas.microsoft.com/office/drawing/2014/main" id="{D3D4F366-8A32-1AC7-E693-045A7961D9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2289946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Application Assessment</a:t>
            </a:r>
          </a:p>
        </p:txBody>
      </p:sp>
      <p:sp>
        <p:nvSpPr>
          <p:cNvPr id="6" name="Rectangle 1"/>
          <p:cNvSpPr>
            <a:spLocks noChangeArrowheads="1"/>
          </p:cNvSpPr>
          <p:nvPr/>
        </p:nvSpPr>
        <p:spPr bwMode="auto">
          <a:xfrm>
            <a:off x="629444" y="2060848"/>
            <a:ext cx="7885112" cy="3108543"/>
          </a:xfrm>
          <a:prstGeom prst="rect">
            <a:avLst/>
          </a:prstGeom>
          <a:noFill/>
          <a:ln w="9525">
            <a:noFill/>
            <a:miter lim="800000"/>
            <a:headEnd/>
            <a:tailEnd/>
          </a:ln>
        </p:spPr>
        <p:txBody>
          <a:bodyPr anchor="ctr">
            <a:spAutoFit/>
          </a:bodyPr>
          <a:lstStyle/>
          <a:p>
            <a:r>
              <a:rPr lang="en-US" sz="2800" dirty="0"/>
              <a:t>Using the Assessment Framework read the three example applications to a </a:t>
            </a:r>
            <a:r>
              <a:rPr lang="en-US" sz="2800" b="1" dirty="0"/>
              <a:t>Crime/ASB grant </a:t>
            </a:r>
            <a:r>
              <a:rPr lang="en-US" sz="2800" b="1" dirty="0" err="1"/>
              <a:t>programme</a:t>
            </a:r>
            <a:r>
              <a:rPr lang="en-US" sz="2800" dirty="0"/>
              <a:t> and individually score each application</a:t>
            </a:r>
          </a:p>
          <a:p>
            <a:endParaRPr lang="en-US" sz="2800" dirty="0"/>
          </a:p>
          <a:p>
            <a:r>
              <a:rPr lang="en-US" sz="2800" dirty="0"/>
              <a:t>Make some comments on the applications as you assess them and ultimately decide what you would fund &amp; not fund.</a:t>
            </a:r>
          </a:p>
        </p:txBody>
      </p:sp>
      <p:pic>
        <p:nvPicPr>
          <p:cNvPr id="2" name="Picture 1">
            <a:extLst>
              <a:ext uri="{FF2B5EF4-FFF2-40B4-BE49-F238E27FC236}">
                <a16:creationId xmlns:a16="http://schemas.microsoft.com/office/drawing/2014/main" id="{F4F917C0-67A7-8695-DB2B-9C97AEE5CD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470888304"/>
      </p:ext>
    </p:extLst>
  </p:cSld>
  <p:clrMapOvr>
    <a:masterClrMapping/>
  </p:clrMapOvr>
  <p:extLst>
    <p:ext uri="{6950BFC3-D8DA-4A85-94F7-54DA5524770B}">
      <p188:commentRel xmlns:p188="http://schemas.microsoft.com/office/powerpoint/2018/8/main" r:id="rId3"/>
    </p:ext>
  </p:extLs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79F94-99FC-053F-DE22-325F58E904B9}"/>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E17068C5-B0B5-F76B-F591-150288FEC97E}"/>
              </a:ext>
            </a:extLst>
          </p:cNvPr>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a:extLst>
              <a:ext uri="{FF2B5EF4-FFF2-40B4-BE49-F238E27FC236}">
                <a16:creationId xmlns:a16="http://schemas.microsoft.com/office/drawing/2014/main" id="{39002417-16F9-54D0-3CFA-0D5674E78C02}"/>
              </a:ext>
            </a:extLst>
          </p:cNvPr>
          <p:cNvSpPr/>
          <p:nvPr/>
        </p:nvSpPr>
        <p:spPr bwMode="auto">
          <a:xfrm>
            <a:off x="-120578" y="2935511"/>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How Applications are Assessed:</a:t>
            </a:r>
            <a:br>
              <a:rPr lang="en-GB" sz="3200" b="1" dirty="0">
                <a:solidFill>
                  <a:schemeClr val="bg1"/>
                </a:solidFill>
                <a:latin typeface="Folks-Heavy" panose="02000903030000020004" pitchFamily="2" charset="0"/>
              </a:rPr>
            </a:br>
            <a:endParaRPr lang="en-GB" sz="3200" b="1" dirty="0">
              <a:solidFill>
                <a:schemeClr val="bg1"/>
              </a:solidFill>
              <a:latin typeface="Folks-Heavy" panose="02000903030000020004" pitchFamily="2" charset="0"/>
            </a:endParaRPr>
          </a:p>
          <a:p>
            <a:pPr algn="ctr" defTabSz="1422400">
              <a:lnSpc>
                <a:spcPct val="90000"/>
              </a:lnSpc>
              <a:spcAft>
                <a:spcPct val="35000"/>
              </a:spcAft>
              <a:defRPr/>
            </a:pPr>
            <a:r>
              <a:rPr lang="en-GB" sz="3200" b="1" dirty="0">
                <a:solidFill>
                  <a:schemeClr val="bg1"/>
                </a:solidFill>
                <a:latin typeface="Folks-Heavy" panose="02000903030000020004" pitchFamily="2" charset="0"/>
              </a:rPr>
              <a:t>Bromsgrove Community Trust</a:t>
            </a:r>
          </a:p>
        </p:txBody>
      </p:sp>
    </p:spTree>
    <p:extLst>
      <p:ext uri="{BB962C8B-B14F-4D97-AF65-F5344CB8AC3E}">
        <p14:creationId xmlns:p14="http://schemas.microsoft.com/office/powerpoint/2010/main" val="38535159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C9688-116B-9ABC-17FD-A8D0D5CFE947}"/>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9B10D5C6-8901-1AE7-A2FB-9A744E4FF808}"/>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Things to Consider</a:t>
            </a:r>
          </a:p>
        </p:txBody>
      </p:sp>
      <p:sp>
        <p:nvSpPr>
          <p:cNvPr id="15" name="Rectangle 1">
            <a:extLst>
              <a:ext uri="{FF2B5EF4-FFF2-40B4-BE49-F238E27FC236}">
                <a16:creationId xmlns:a16="http://schemas.microsoft.com/office/drawing/2014/main" id="{CF5CD346-5719-F7C9-7301-24E5EC59807B}"/>
              </a:ext>
            </a:extLst>
          </p:cNvPr>
          <p:cNvSpPr>
            <a:spLocks noChangeArrowheads="1"/>
          </p:cNvSpPr>
          <p:nvPr/>
        </p:nvSpPr>
        <p:spPr bwMode="auto">
          <a:xfrm>
            <a:off x="539552" y="1367097"/>
            <a:ext cx="8136904" cy="4478149"/>
          </a:xfrm>
          <a:prstGeom prst="rect">
            <a:avLst/>
          </a:prstGeom>
          <a:noFill/>
          <a:ln w="9525">
            <a:noFill/>
            <a:miter lim="800000"/>
            <a:headEnd/>
            <a:tailEnd/>
          </a:ln>
        </p:spPr>
        <p:txBody>
          <a:bodyPr wrap="square" anchor="ctr">
            <a:spAutoFit/>
          </a:bodyPr>
          <a:lstStyle/>
          <a:p>
            <a:pPr lvl="0">
              <a:buFont typeface="Arial" pitchFamily="34" charset="0"/>
              <a:buChar char="•"/>
            </a:pPr>
            <a:r>
              <a:rPr lang="en-GB" sz="2800" dirty="0"/>
              <a:t> Build Credibility into your answers</a:t>
            </a:r>
          </a:p>
          <a:p>
            <a:pPr lvl="0">
              <a:buFont typeface="Arial" pitchFamily="34" charset="0"/>
              <a:buChar char="•"/>
            </a:pPr>
            <a:endParaRPr lang="en-GB" sz="2800" dirty="0"/>
          </a:p>
          <a:p>
            <a:pPr>
              <a:buFont typeface="Arial" pitchFamily="34" charset="0"/>
              <a:buChar char="•"/>
            </a:pPr>
            <a:r>
              <a:rPr lang="en-GB" sz="2800" dirty="0"/>
              <a:t> Simple understandable writing</a:t>
            </a:r>
          </a:p>
          <a:p>
            <a:pPr lvl="0"/>
            <a:endParaRPr lang="en-GB" sz="2800" dirty="0"/>
          </a:p>
          <a:p>
            <a:pPr lvl="0">
              <a:buFont typeface="Arial" pitchFamily="34" charset="0"/>
              <a:buChar char="•"/>
            </a:pPr>
            <a:r>
              <a:rPr lang="en-GB" sz="2800" dirty="0"/>
              <a:t> Clear and cohesive story – with detail</a:t>
            </a:r>
          </a:p>
          <a:p>
            <a:pPr lvl="0">
              <a:buFont typeface="Arial" pitchFamily="34" charset="0"/>
              <a:buChar char="•"/>
            </a:pPr>
            <a:endParaRPr lang="en-GB" sz="2800" dirty="0"/>
          </a:p>
          <a:p>
            <a:pPr lvl="0">
              <a:buFont typeface="Arial" pitchFamily="34" charset="0"/>
              <a:buChar char="•"/>
            </a:pPr>
            <a:r>
              <a:rPr lang="en-GB" sz="2800" dirty="0"/>
              <a:t> Evidence and justify your claims </a:t>
            </a:r>
          </a:p>
          <a:p>
            <a:pPr lvl="0">
              <a:buFont typeface="Arial" pitchFamily="34" charset="0"/>
              <a:buChar char="•"/>
            </a:pPr>
            <a:endParaRPr lang="en-GB" sz="2800" dirty="0"/>
          </a:p>
          <a:p>
            <a:pPr lvl="0">
              <a:buFont typeface="Arial" pitchFamily="34" charset="0"/>
              <a:buChar char="•"/>
            </a:pPr>
            <a:r>
              <a:rPr lang="en-GB" sz="2800" dirty="0"/>
              <a:t> Amend Organisation Background to suit project &amp; funder</a:t>
            </a:r>
          </a:p>
          <a:p>
            <a:pPr lvl="0"/>
            <a:endParaRPr lang="en-GB" sz="500" dirty="0"/>
          </a:p>
        </p:txBody>
      </p:sp>
      <p:pic>
        <p:nvPicPr>
          <p:cNvPr id="2" name="Picture 1">
            <a:extLst>
              <a:ext uri="{FF2B5EF4-FFF2-40B4-BE49-F238E27FC236}">
                <a16:creationId xmlns:a16="http://schemas.microsoft.com/office/drawing/2014/main" id="{5BB9C2B8-7B02-4546-867C-33C8AA3DDA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35272685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F112F-6E7B-055E-3EC8-761AB24E956F}"/>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9261A94A-2927-D398-3D0B-51011DC642D3}"/>
              </a:ext>
            </a:extLst>
          </p:cNvPr>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a:extLst>
              <a:ext uri="{FF2B5EF4-FFF2-40B4-BE49-F238E27FC236}">
                <a16:creationId xmlns:a16="http://schemas.microsoft.com/office/drawing/2014/main" id="{64491A71-1F41-AB32-F438-D16E3454CB8F}"/>
              </a:ext>
            </a:extLst>
          </p:cNvPr>
          <p:cNvSpPr/>
          <p:nvPr/>
        </p:nvSpPr>
        <p:spPr bwMode="auto">
          <a:xfrm>
            <a:off x="-120578" y="2935511"/>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How Applications are Assessed:</a:t>
            </a:r>
            <a:br>
              <a:rPr lang="en-GB" sz="3200" b="1" dirty="0">
                <a:solidFill>
                  <a:schemeClr val="bg1"/>
                </a:solidFill>
                <a:latin typeface="Folks-Heavy" panose="02000903030000020004" pitchFamily="2" charset="0"/>
              </a:rPr>
            </a:br>
            <a:endParaRPr lang="en-GB" sz="3200" b="1" dirty="0">
              <a:solidFill>
                <a:schemeClr val="bg1"/>
              </a:solidFill>
              <a:latin typeface="Folks-Heavy" panose="02000903030000020004" pitchFamily="2" charset="0"/>
            </a:endParaRPr>
          </a:p>
          <a:p>
            <a:pPr algn="ctr" defTabSz="1422400">
              <a:lnSpc>
                <a:spcPct val="90000"/>
              </a:lnSpc>
              <a:spcAft>
                <a:spcPct val="35000"/>
              </a:spcAft>
              <a:defRPr/>
            </a:pPr>
            <a:r>
              <a:rPr lang="en-GB" sz="3200" b="1" dirty="0" err="1">
                <a:solidFill>
                  <a:schemeClr val="bg1"/>
                </a:solidFill>
                <a:latin typeface="Folks-Heavy" panose="02000903030000020004" pitchFamily="2" charset="0"/>
              </a:rPr>
              <a:t>Burslem</a:t>
            </a:r>
            <a:r>
              <a:rPr lang="en-GB" sz="3200" b="1" dirty="0">
                <a:solidFill>
                  <a:schemeClr val="bg1"/>
                </a:solidFill>
                <a:latin typeface="Folks-Heavy" panose="02000903030000020004" pitchFamily="2" charset="0"/>
              </a:rPr>
              <a:t> Youth</a:t>
            </a:r>
          </a:p>
        </p:txBody>
      </p:sp>
    </p:spTree>
    <p:extLst>
      <p:ext uri="{BB962C8B-B14F-4D97-AF65-F5344CB8AC3E}">
        <p14:creationId xmlns:p14="http://schemas.microsoft.com/office/powerpoint/2010/main" val="8063286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schemeClr val="bg1"/>
                </a:solidFill>
                <a:latin typeface="Folks-Heavy" panose="02000903030000020004" pitchFamily="2" charset="0"/>
              </a:rPr>
              <a:t>Key Sections of an Application</a:t>
            </a:r>
          </a:p>
        </p:txBody>
      </p:sp>
      <p:sp>
        <p:nvSpPr>
          <p:cNvPr id="7" name="Rectangle 1"/>
          <p:cNvSpPr>
            <a:spLocks noChangeArrowheads="1"/>
          </p:cNvSpPr>
          <p:nvPr/>
        </p:nvSpPr>
        <p:spPr bwMode="auto">
          <a:xfrm>
            <a:off x="565719" y="1543664"/>
            <a:ext cx="8136904" cy="3903504"/>
          </a:xfrm>
          <a:prstGeom prst="rect">
            <a:avLst/>
          </a:prstGeom>
          <a:noFill/>
          <a:ln w="9525">
            <a:noFill/>
            <a:miter lim="800000"/>
            <a:headEnd/>
            <a:tailEnd/>
          </a:ln>
        </p:spPr>
        <p:txBody>
          <a:bodyPr wrap="square" anchor="ctr">
            <a:spAutoFit/>
          </a:bodyPr>
          <a:lstStyle/>
          <a:p>
            <a:pPr>
              <a:lnSpc>
                <a:spcPct val="150000"/>
              </a:lnSpc>
              <a:buFontTx/>
              <a:buChar char="-"/>
            </a:pPr>
            <a:r>
              <a:rPr lang="en-US" sz="2800" dirty="0"/>
              <a:t> Organisation Background</a:t>
            </a:r>
            <a:endParaRPr lang="en-GB" sz="2800" dirty="0"/>
          </a:p>
          <a:p>
            <a:pPr>
              <a:lnSpc>
                <a:spcPct val="150000"/>
              </a:lnSpc>
              <a:buFontTx/>
              <a:buChar char="-"/>
            </a:pPr>
            <a:r>
              <a:rPr lang="en-GB" sz="2800" dirty="0"/>
              <a:t> Project Details</a:t>
            </a:r>
          </a:p>
          <a:p>
            <a:pPr>
              <a:lnSpc>
                <a:spcPct val="150000"/>
              </a:lnSpc>
              <a:buFontTx/>
              <a:buChar char="-"/>
            </a:pPr>
            <a:r>
              <a:rPr lang="en-US" sz="2800" dirty="0"/>
              <a:t> Budget</a:t>
            </a:r>
            <a:endParaRPr lang="en-GB" sz="2800" dirty="0"/>
          </a:p>
          <a:p>
            <a:pPr>
              <a:lnSpc>
                <a:spcPct val="150000"/>
              </a:lnSpc>
              <a:buFontTx/>
              <a:buChar char="-"/>
            </a:pPr>
            <a:r>
              <a:rPr lang="en-US" sz="2800" dirty="0"/>
              <a:t> Need</a:t>
            </a:r>
          </a:p>
          <a:p>
            <a:pPr>
              <a:lnSpc>
                <a:spcPct val="150000"/>
              </a:lnSpc>
              <a:buFontTx/>
              <a:buChar char="-"/>
            </a:pPr>
            <a:r>
              <a:rPr lang="en-US" sz="2800" dirty="0"/>
              <a:t> Outcomes / Outputs</a:t>
            </a:r>
          </a:p>
          <a:p>
            <a:pPr>
              <a:lnSpc>
                <a:spcPct val="150000"/>
              </a:lnSpc>
              <a:buFontTx/>
              <a:buChar char="-"/>
            </a:pPr>
            <a:r>
              <a:rPr lang="en-US" sz="2800" dirty="0"/>
              <a:t> Specific Supplementary questions</a:t>
            </a:r>
          </a:p>
        </p:txBody>
      </p:sp>
      <p:pic>
        <p:nvPicPr>
          <p:cNvPr id="2" name="Picture 1">
            <a:extLst>
              <a:ext uri="{FF2B5EF4-FFF2-40B4-BE49-F238E27FC236}">
                <a16:creationId xmlns:a16="http://schemas.microsoft.com/office/drawing/2014/main" id="{A186E2FD-F860-A448-D054-D3B6D6E944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21F03-5CDF-F3CC-554F-301DD4A0A5B8}"/>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87B4903D-8127-355B-BCAE-FE05AD8EAF52}"/>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Things to Consider</a:t>
            </a:r>
          </a:p>
        </p:txBody>
      </p:sp>
      <p:sp>
        <p:nvSpPr>
          <p:cNvPr id="15" name="Rectangle 1">
            <a:extLst>
              <a:ext uri="{FF2B5EF4-FFF2-40B4-BE49-F238E27FC236}">
                <a16:creationId xmlns:a16="http://schemas.microsoft.com/office/drawing/2014/main" id="{0E949A41-DEFC-C980-AB9D-DA39F0A8FC57}"/>
              </a:ext>
            </a:extLst>
          </p:cNvPr>
          <p:cNvSpPr>
            <a:spLocks noChangeArrowheads="1"/>
          </p:cNvSpPr>
          <p:nvPr/>
        </p:nvSpPr>
        <p:spPr bwMode="auto">
          <a:xfrm>
            <a:off x="539552" y="1582540"/>
            <a:ext cx="8136904" cy="4047262"/>
          </a:xfrm>
          <a:prstGeom prst="rect">
            <a:avLst/>
          </a:prstGeom>
          <a:noFill/>
          <a:ln w="9525">
            <a:noFill/>
            <a:miter lim="800000"/>
            <a:headEnd/>
            <a:tailEnd/>
          </a:ln>
        </p:spPr>
        <p:txBody>
          <a:bodyPr wrap="square" anchor="ctr">
            <a:spAutoFit/>
          </a:bodyPr>
          <a:lstStyle/>
          <a:p>
            <a:pPr lvl="0">
              <a:buFont typeface="Arial" pitchFamily="34" charset="0"/>
              <a:buChar char="•"/>
            </a:pPr>
            <a:r>
              <a:rPr lang="en-GB" sz="2800" dirty="0"/>
              <a:t> Align with the funder in question </a:t>
            </a:r>
          </a:p>
          <a:p>
            <a:pPr lvl="0">
              <a:buFont typeface="Arial" pitchFamily="34" charset="0"/>
              <a:buChar char="•"/>
            </a:pPr>
            <a:endParaRPr lang="en-GB" sz="2800" dirty="0"/>
          </a:p>
          <a:p>
            <a:pPr>
              <a:buFont typeface="Arial" pitchFamily="34" charset="0"/>
              <a:buChar char="•"/>
            </a:pPr>
            <a:r>
              <a:rPr lang="en-GB" sz="2800" dirty="0"/>
              <a:t> Provide clear outcome or impact statements</a:t>
            </a:r>
          </a:p>
          <a:p>
            <a:pPr lvl="0"/>
            <a:endParaRPr lang="en-GB" sz="2800" dirty="0"/>
          </a:p>
          <a:p>
            <a:pPr lvl="0">
              <a:buFont typeface="Arial" pitchFamily="34" charset="0"/>
              <a:buChar char="•"/>
            </a:pPr>
            <a:r>
              <a:rPr lang="en-GB" sz="2800" dirty="0"/>
              <a:t> Use imagery to explain the project</a:t>
            </a:r>
          </a:p>
          <a:p>
            <a:pPr lvl="0">
              <a:buFont typeface="Arial" pitchFamily="34" charset="0"/>
              <a:buChar char="•"/>
            </a:pPr>
            <a:endParaRPr lang="en-GB" sz="2800" dirty="0"/>
          </a:p>
          <a:p>
            <a:pPr lvl="0">
              <a:buFont typeface="Arial" pitchFamily="34" charset="0"/>
              <a:buChar char="•"/>
            </a:pPr>
            <a:r>
              <a:rPr lang="en-GB" sz="2800" dirty="0"/>
              <a:t> Justify why you want the funding</a:t>
            </a:r>
          </a:p>
          <a:p>
            <a:pPr lvl="0">
              <a:buFont typeface="Arial" pitchFamily="34" charset="0"/>
              <a:buChar char="•"/>
            </a:pPr>
            <a:endParaRPr lang="en-GB" sz="2800" dirty="0"/>
          </a:p>
          <a:p>
            <a:pPr lvl="0">
              <a:buFont typeface="Arial" pitchFamily="34" charset="0"/>
              <a:buChar char="•"/>
            </a:pPr>
            <a:r>
              <a:rPr lang="en-GB" sz="2800" dirty="0"/>
              <a:t> Answer the questions!</a:t>
            </a:r>
          </a:p>
          <a:p>
            <a:pPr lvl="0"/>
            <a:endParaRPr lang="en-GB" sz="500" dirty="0"/>
          </a:p>
        </p:txBody>
      </p:sp>
      <p:pic>
        <p:nvPicPr>
          <p:cNvPr id="2" name="Picture 1">
            <a:extLst>
              <a:ext uri="{FF2B5EF4-FFF2-40B4-BE49-F238E27FC236}">
                <a16:creationId xmlns:a16="http://schemas.microsoft.com/office/drawing/2014/main" id="{269C0890-0969-D029-EBBE-C582B6173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21337753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3C133-1693-965D-C82D-319FB84EBAF1}"/>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0EE7B9B8-53EF-67B9-029A-38AC9F36436C}"/>
              </a:ext>
            </a:extLst>
          </p:cNvPr>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a:extLst>
              <a:ext uri="{FF2B5EF4-FFF2-40B4-BE49-F238E27FC236}">
                <a16:creationId xmlns:a16="http://schemas.microsoft.com/office/drawing/2014/main" id="{C88F0203-7676-C1E0-3914-97F5F57637F3}"/>
              </a:ext>
            </a:extLst>
          </p:cNvPr>
          <p:cNvSpPr/>
          <p:nvPr/>
        </p:nvSpPr>
        <p:spPr bwMode="auto">
          <a:xfrm>
            <a:off x="-120578" y="2935511"/>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How Applications are Assessed:</a:t>
            </a:r>
            <a:br>
              <a:rPr lang="en-GB" sz="3200" b="1" dirty="0">
                <a:solidFill>
                  <a:schemeClr val="bg1"/>
                </a:solidFill>
                <a:latin typeface="Folks-Heavy" panose="02000903030000020004" pitchFamily="2" charset="0"/>
              </a:rPr>
            </a:br>
            <a:endParaRPr lang="en-GB" sz="3200" b="1" dirty="0">
              <a:solidFill>
                <a:schemeClr val="bg1"/>
              </a:solidFill>
              <a:latin typeface="Folks-Heavy" panose="02000903030000020004" pitchFamily="2" charset="0"/>
            </a:endParaRPr>
          </a:p>
          <a:p>
            <a:pPr algn="ctr" defTabSz="1422400">
              <a:lnSpc>
                <a:spcPct val="90000"/>
              </a:lnSpc>
              <a:spcAft>
                <a:spcPct val="35000"/>
              </a:spcAft>
              <a:defRPr/>
            </a:pPr>
            <a:r>
              <a:rPr lang="en-GB" sz="3200" b="1" dirty="0">
                <a:solidFill>
                  <a:schemeClr val="bg1"/>
                </a:solidFill>
                <a:latin typeface="Folks-Heavy" panose="02000903030000020004" pitchFamily="2" charset="0"/>
              </a:rPr>
              <a:t>Essex Eagles</a:t>
            </a:r>
          </a:p>
        </p:txBody>
      </p:sp>
    </p:spTree>
    <p:extLst>
      <p:ext uri="{BB962C8B-B14F-4D97-AF65-F5344CB8AC3E}">
        <p14:creationId xmlns:p14="http://schemas.microsoft.com/office/powerpoint/2010/main" val="38262764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Things to Consider</a:t>
            </a:r>
          </a:p>
        </p:txBody>
      </p:sp>
      <p:sp>
        <p:nvSpPr>
          <p:cNvPr id="15" name="Rectangle 1"/>
          <p:cNvSpPr>
            <a:spLocks noChangeArrowheads="1"/>
          </p:cNvSpPr>
          <p:nvPr/>
        </p:nvSpPr>
        <p:spPr bwMode="auto">
          <a:xfrm>
            <a:off x="539552" y="1582540"/>
            <a:ext cx="8136904" cy="4047262"/>
          </a:xfrm>
          <a:prstGeom prst="rect">
            <a:avLst/>
          </a:prstGeom>
          <a:noFill/>
          <a:ln w="9525">
            <a:noFill/>
            <a:miter lim="800000"/>
            <a:headEnd/>
            <a:tailEnd/>
          </a:ln>
        </p:spPr>
        <p:txBody>
          <a:bodyPr wrap="square" anchor="ctr">
            <a:spAutoFit/>
          </a:bodyPr>
          <a:lstStyle/>
          <a:p>
            <a:pPr lvl="0">
              <a:buFont typeface="Arial" pitchFamily="34" charset="0"/>
              <a:buChar char="•"/>
            </a:pPr>
            <a:r>
              <a:rPr lang="en-GB" sz="2800" dirty="0"/>
              <a:t> Use as much of the space provided</a:t>
            </a:r>
          </a:p>
          <a:p>
            <a:pPr lvl="0">
              <a:buFont typeface="Arial" pitchFamily="34" charset="0"/>
              <a:buChar char="•"/>
            </a:pPr>
            <a:endParaRPr lang="en-GB" sz="2800" dirty="0"/>
          </a:p>
          <a:p>
            <a:pPr>
              <a:buFont typeface="Arial" pitchFamily="34" charset="0"/>
              <a:buChar char="•"/>
            </a:pPr>
            <a:r>
              <a:rPr lang="en-GB" sz="2800" dirty="0"/>
              <a:t> Writing style can influence assessors scoring</a:t>
            </a:r>
          </a:p>
          <a:p>
            <a:pPr lvl="0"/>
            <a:endParaRPr lang="en-GB" sz="2800" dirty="0"/>
          </a:p>
          <a:p>
            <a:pPr lvl="0">
              <a:buFont typeface="Arial" pitchFamily="34" charset="0"/>
              <a:buChar char="•"/>
            </a:pPr>
            <a:r>
              <a:rPr lang="en-GB" sz="2800" dirty="0"/>
              <a:t> Justify value for money</a:t>
            </a:r>
          </a:p>
          <a:p>
            <a:pPr lvl="0">
              <a:buFont typeface="Arial" pitchFamily="34" charset="0"/>
              <a:buChar char="•"/>
            </a:pPr>
            <a:endParaRPr lang="en-GB" sz="2800" dirty="0"/>
          </a:p>
          <a:p>
            <a:pPr lvl="0">
              <a:buFont typeface="Arial" pitchFamily="34" charset="0"/>
              <a:buChar char="•"/>
            </a:pPr>
            <a:r>
              <a:rPr lang="en-GB" sz="2800" dirty="0"/>
              <a:t> Avoid boasts or elaborate claims</a:t>
            </a:r>
          </a:p>
          <a:p>
            <a:pPr lvl="0">
              <a:buFont typeface="Arial" pitchFamily="34" charset="0"/>
              <a:buChar char="•"/>
            </a:pPr>
            <a:endParaRPr lang="en-GB" sz="2800" dirty="0"/>
          </a:p>
          <a:p>
            <a:pPr lvl="0">
              <a:buFont typeface="Arial" pitchFamily="34" charset="0"/>
              <a:buChar char="•"/>
            </a:pPr>
            <a:r>
              <a:rPr lang="en-GB" sz="2800" dirty="0"/>
              <a:t> Consider if the application has ‘leading questions’</a:t>
            </a:r>
          </a:p>
          <a:p>
            <a:pPr lvl="0"/>
            <a:endParaRPr lang="en-GB" sz="500" dirty="0"/>
          </a:p>
        </p:txBody>
      </p:sp>
      <p:pic>
        <p:nvPicPr>
          <p:cNvPr id="2" name="Picture 1">
            <a:extLst>
              <a:ext uri="{FF2B5EF4-FFF2-40B4-BE49-F238E27FC236}">
                <a16:creationId xmlns:a16="http://schemas.microsoft.com/office/drawing/2014/main" id="{219BD7F2-8EAF-27D7-6F06-1B55785C23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41017886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p:cNvSpPr/>
          <p:nvPr/>
        </p:nvSpPr>
        <p:spPr bwMode="auto">
          <a:xfrm>
            <a:off x="-120578" y="2935511"/>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AI in Bid Writing</a:t>
            </a:r>
          </a:p>
        </p:txBody>
      </p:sp>
      <p:pic>
        <p:nvPicPr>
          <p:cNvPr id="3" name="Picture 2">
            <a:extLst>
              <a:ext uri="{FF2B5EF4-FFF2-40B4-BE49-F238E27FC236}">
                <a16:creationId xmlns:a16="http://schemas.microsoft.com/office/drawing/2014/main" id="{BFAF9015-35C3-6C56-DDAB-8CEAE02EC9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7F9EC-81E1-A2A0-EA61-CAE6DD563E0A}"/>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7266796A-D191-47B3-D241-2457305157EE}"/>
              </a:ext>
            </a:extLst>
          </p:cNvPr>
          <p:cNvSpPr/>
          <p:nvPr/>
        </p:nvSpPr>
        <p:spPr>
          <a:xfrm>
            <a:off x="539552" y="404664"/>
            <a:ext cx="8136904" cy="720080"/>
          </a:xfrm>
          <a:prstGeom prst="roundRect">
            <a:avLst/>
          </a:prstGeom>
          <a:solidFill>
            <a:srgbClr val="53B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422400" rtl="0" eaLnBrk="1" fontAlgn="auto" latinLnBrk="0" hangingPunct="1">
              <a:lnSpc>
                <a:spcPct val="90000"/>
              </a:lnSpc>
              <a:spcBef>
                <a:spcPts val="0"/>
              </a:spcBef>
              <a:spcAft>
                <a:spcPct val="3500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Folks-Heavy" panose="02000903030000020004" pitchFamily="2" charset="0"/>
                <a:ea typeface="+mn-ea"/>
                <a:cs typeface="+mn-cs"/>
              </a:rPr>
              <a:t>Considerations</a:t>
            </a:r>
          </a:p>
        </p:txBody>
      </p:sp>
      <p:sp>
        <p:nvSpPr>
          <p:cNvPr id="15" name="Rectangle 1">
            <a:extLst>
              <a:ext uri="{FF2B5EF4-FFF2-40B4-BE49-F238E27FC236}">
                <a16:creationId xmlns:a16="http://schemas.microsoft.com/office/drawing/2014/main" id="{5D970A6F-EAA5-982B-4AC3-B2A898D8D546}"/>
              </a:ext>
            </a:extLst>
          </p:cNvPr>
          <p:cNvSpPr>
            <a:spLocks noChangeArrowheads="1"/>
          </p:cNvSpPr>
          <p:nvPr/>
        </p:nvSpPr>
        <p:spPr bwMode="auto">
          <a:xfrm>
            <a:off x="1043608" y="1902021"/>
            <a:ext cx="7463382" cy="3616375"/>
          </a:xfrm>
          <a:prstGeom prst="rect">
            <a:avLst/>
          </a:prstGeom>
          <a:noFill/>
          <a:ln w="9525">
            <a:noFill/>
            <a:miter lim="800000"/>
            <a:headEnd/>
            <a:tailEnd/>
          </a:ln>
        </p:spPr>
        <p:txBody>
          <a:bodyPr wrap="square" anchor="ctr">
            <a:spAutoFit/>
          </a:bodyPr>
          <a:lstStyle/>
          <a:p>
            <a:pPr>
              <a:buFont typeface="Arial" pitchFamily="34" charset="0"/>
              <a:buChar char="•"/>
            </a:pPr>
            <a:r>
              <a:rPr lang="en-GB" sz="2800" dirty="0"/>
              <a:t> Ethical use of AI</a:t>
            </a:r>
          </a:p>
          <a:p>
            <a:pPr>
              <a:buFont typeface="Arial" pitchFamily="34" charset="0"/>
              <a:buChar char="•"/>
            </a:pPr>
            <a:endParaRPr lang="en-GB" sz="2800" dirty="0"/>
          </a:p>
          <a:p>
            <a:pPr>
              <a:buFont typeface="Arial" pitchFamily="34" charset="0"/>
              <a:buChar char="•"/>
            </a:pPr>
            <a:r>
              <a:rPr lang="en-GB" sz="2800" dirty="0"/>
              <a:t> GDPR / Privacy implications</a:t>
            </a:r>
          </a:p>
          <a:p>
            <a:pPr>
              <a:buFont typeface="Arial" pitchFamily="34" charset="0"/>
              <a:buChar char="•"/>
            </a:pPr>
            <a:endParaRPr lang="en-GB" sz="2800" dirty="0"/>
          </a:p>
          <a:p>
            <a:pPr>
              <a:buFont typeface="Arial" pitchFamily="34" charset="0"/>
              <a:buChar char="•"/>
            </a:pPr>
            <a:r>
              <a:rPr lang="en-GB" sz="2800" dirty="0"/>
              <a:t> Environmental impact</a:t>
            </a:r>
          </a:p>
          <a:p>
            <a:pPr>
              <a:buFont typeface="Arial" pitchFamily="34" charset="0"/>
              <a:buChar char="•"/>
            </a:pPr>
            <a:endParaRPr lang="en-GB" sz="2800" dirty="0"/>
          </a:p>
          <a:p>
            <a:pPr>
              <a:buFont typeface="Arial" pitchFamily="34" charset="0"/>
              <a:buChar char="•"/>
            </a:pPr>
            <a:r>
              <a:rPr lang="en-GB" sz="2800" dirty="0"/>
              <a:t> Benefits of an AI use Policy </a:t>
            </a:r>
          </a:p>
          <a:p>
            <a:endParaRPr lang="en-GB" sz="2800" dirty="0"/>
          </a:p>
          <a:p>
            <a:pPr lvl="0"/>
            <a:endParaRPr lang="en-GB" sz="500" dirty="0"/>
          </a:p>
        </p:txBody>
      </p:sp>
      <p:pic>
        <p:nvPicPr>
          <p:cNvPr id="3" name="Picture 2">
            <a:extLst>
              <a:ext uri="{FF2B5EF4-FFF2-40B4-BE49-F238E27FC236}">
                <a16:creationId xmlns:a16="http://schemas.microsoft.com/office/drawing/2014/main" id="{B157A5CF-3426-1D19-2F8D-CBABB853C9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11088660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889A2-2CB5-078A-883E-FAE698113D0A}"/>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4EFA5049-BA3E-5129-BDB8-92F22583F4E0}"/>
              </a:ext>
            </a:extLst>
          </p:cNvPr>
          <p:cNvSpPr/>
          <p:nvPr/>
        </p:nvSpPr>
        <p:spPr>
          <a:xfrm>
            <a:off x="539552" y="404664"/>
            <a:ext cx="8136904" cy="720080"/>
          </a:xfrm>
          <a:prstGeom prst="roundRect">
            <a:avLst/>
          </a:prstGeom>
          <a:solidFill>
            <a:srgbClr val="53B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422400" rtl="0" eaLnBrk="1" fontAlgn="auto" latinLnBrk="0" hangingPunct="1">
              <a:lnSpc>
                <a:spcPct val="90000"/>
              </a:lnSpc>
              <a:spcBef>
                <a:spcPts val="0"/>
              </a:spcBef>
              <a:spcAft>
                <a:spcPct val="3500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Folks-Heavy" panose="02000903030000020004" pitchFamily="2" charset="0"/>
                <a:ea typeface="+mn-ea"/>
                <a:cs typeface="+mn-cs"/>
              </a:rPr>
              <a:t>General Opinions</a:t>
            </a:r>
          </a:p>
        </p:txBody>
      </p:sp>
      <p:sp>
        <p:nvSpPr>
          <p:cNvPr id="15" name="Rectangle 1">
            <a:extLst>
              <a:ext uri="{FF2B5EF4-FFF2-40B4-BE49-F238E27FC236}">
                <a16:creationId xmlns:a16="http://schemas.microsoft.com/office/drawing/2014/main" id="{65B482BE-8726-942F-7901-A31FF03F773C}"/>
              </a:ext>
            </a:extLst>
          </p:cNvPr>
          <p:cNvSpPr>
            <a:spLocks noChangeArrowheads="1"/>
          </p:cNvSpPr>
          <p:nvPr/>
        </p:nvSpPr>
        <p:spPr bwMode="auto">
          <a:xfrm>
            <a:off x="1043608" y="1686578"/>
            <a:ext cx="7463382" cy="4047262"/>
          </a:xfrm>
          <a:prstGeom prst="rect">
            <a:avLst/>
          </a:prstGeom>
          <a:noFill/>
          <a:ln w="9525">
            <a:noFill/>
            <a:miter lim="800000"/>
            <a:headEnd/>
            <a:tailEnd/>
          </a:ln>
        </p:spPr>
        <p:txBody>
          <a:bodyPr wrap="square" anchor="ctr">
            <a:spAutoFit/>
          </a:bodyPr>
          <a:lstStyle/>
          <a:p>
            <a:pPr>
              <a:buFont typeface="Arial" pitchFamily="34" charset="0"/>
              <a:buChar char="•"/>
            </a:pPr>
            <a:r>
              <a:rPr lang="en-GB" sz="2800" dirty="0"/>
              <a:t> Do not want to stop use of AI</a:t>
            </a:r>
          </a:p>
          <a:p>
            <a:pPr>
              <a:buFont typeface="Arial" pitchFamily="34" charset="0"/>
              <a:buChar char="•"/>
            </a:pPr>
            <a:endParaRPr lang="en-GB" sz="2800" dirty="0"/>
          </a:p>
          <a:p>
            <a:pPr>
              <a:buFont typeface="Arial" pitchFamily="34" charset="0"/>
              <a:buChar char="•"/>
            </a:pPr>
            <a:r>
              <a:rPr lang="en-GB" sz="2800" dirty="0"/>
              <a:t> Lack of authenticity </a:t>
            </a:r>
          </a:p>
          <a:p>
            <a:pPr>
              <a:buFont typeface="Arial" pitchFamily="34" charset="0"/>
              <a:buChar char="•"/>
            </a:pPr>
            <a:endParaRPr lang="en-GB" sz="2800" dirty="0"/>
          </a:p>
          <a:p>
            <a:pPr>
              <a:buFont typeface="Arial" pitchFamily="34" charset="0"/>
              <a:buChar char="•"/>
            </a:pPr>
            <a:r>
              <a:rPr lang="en-GB" sz="2800" dirty="0"/>
              <a:t> At times inaccurate</a:t>
            </a:r>
          </a:p>
          <a:p>
            <a:pPr>
              <a:buFont typeface="Arial" pitchFamily="34" charset="0"/>
              <a:buChar char="•"/>
            </a:pPr>
            <a:endParaRPr lang="en-GB" sz="2800" dirty="0"/>
          </a:p>
          <a:p>
            <a:pPr>
              <a:buFont typeface="Arial" pitchFamily="34" charset="0"/>
              <a:buChar char="•"/>
            </a:pPr>
            <a:r>
              <a:rPr lang="en-GB" sz="2800" dirty="0"/>
              <a:t> Creates generic answers</a:t>
            </a:r>
          </a:p>
          <a:p>
            <a:pPr>
              <a:buFont typeface="Arial" pitchFamily="34" charset="0"/>
              <a:buChar char="•"/>
            </a:pPr>
            <a:endParaRPr lang="en-GB" sz="2800" dirty="0"/>
          </a:p>
          <a:p>
            <a:pPr>
              <a:buFont typeface="Arial" pitchFamily="34" charset="0"/>
              <a:buChar char="•"/>
            </a:pPr>
            <a:r>
              <a:rPr lang="en-GB" sz="2800" dirty="0"/>
              <a:t> Similarities across applications</a:t>
            </a:r>
          </a:p>
          <a:p>
            <a:pPr lvl="0"/>
            <a:endParaRPr lang="en-GB" sz="500" dirty="0"/>
          </a:p>
        </p:txBody>
      </p:sp>
      <p:pic>
        <p:nvPicPr>
          <p:cNvPr id="4" name="Picture 3">
            <a:extLst>
              <a:ext uri="{FF2B5EF4-FFF2-40B4-BE49-F238E27FC236}">
                <a16:creationId xmlns:a16="http://schemas.microsoft.com/office/drawing/2014/main" id="{B77A1194-53D0-9650-D073-9A9661BF58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473236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4CBB-975C-6558-AAB8-3476E9261E4F}"/>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007D7788-3D87-8B09-4FBC-9F05A216D1A6}"/>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AI in Bid Writing – Top tips</a:t>
            </a:r>
          </a:p>
        </p:txBody>
      </p:sp>
      <p:sp>
        <p:nvSpPr>
          <p:cNvPr id="15" name="Rectangle 1">
            <a:extLst>
              <a:ext uri="{FF2B5EF4-FFF2-40B4-BE49-F238E27FC236}">
                <a16:creationId xmlns:a16="http://schemas.microsoft.com/office/drawing/2014/main" id="{F14A1C4C-E1DA-2C42-902E-508314729328}"/>
              </a:ext>
            </a:extLst>
          </p:cNvPr>
          <p:cNvSpPr>
            <a:spLocks noChangeArrowheads="1"/>
          </p:cNvSpPr>
          <p:nvPr/>
        </p:nvSpPr>
        <p:spPr bwMode="auto">
          <a:xfrm>
            <a:off x="539552" y="1628800"/>
            <a:ext cx="8136904" cy="3400931"/>
          </a:xfrm>
          <a:prstGeom prst="rect">
            <a:avLst/>
          </a:prstGeom>
          <a:noFill/>
          <a:ln w="9525">
            <a:noFill/>
            <a:miter lim="800000"/>
            <a:headEnd/>
            <a:tailEnd/>
          </a:ln>
        </p:spPr>
        <p:txBody>
          <a:bodyPr wrap="square" anchor="ctr">
            <a:spAutoFit/>
          </a:bodyPr>
          <a:lstStyle/>
          <a:p>
            <a:pPr marL="457200" indent="-457200">
              <a:lnSpc>
                <a:spcPct val="150000"/>
              </a:lnSpc>
              <a:buFont typeface="Arial" panose="020B0604020202020204" pitchFamily="34" charset="0"/>
              <a:buChar char="•"/>
            </a:pPr>
            <a:r>
              <a:rPr lang="en-GB" sz="2800" dirty="0"/>
              <a:t>Rapidly changing area </a:t>
            </a:r>
          </a:p>
          <a:p>
            <a:pPr marL="457200" indent="-457200">
              <a:lnSpc>
                <a:spcPct val="150000"/>
              </a:lnSpc>
              <a:buFont typeface="Arial" panose="020B0604020202020204" pitchFamily="34" charset="0"/>
              <a:buChar char="•"/>
            </a:pPr>
            <a:r>
              <a:rPr lang="en-GB" sz="2800" dirty="0"/>
              <a:t>Number of different platforms</a:t>
            </a:r>
          </a:p>
          <a:p>
            <a:pPr marL="457200" indent="-457200">
              <a:lnSpc>
                <a:spcPct val="150000"/>
              </a:lnSpc>
              <a:buFont typeface="Arial" panose="020B0604020202020204" pitchFamily="34" charset="0"/>
              <a:buChar char="•"/>
            </a:pPr>
            <a:r>
              <a:rPr lang="en-GB" sz="2800" dirty="0"/>
              <a:t>Can be a useful tool if used right</a:t>
            </a:r>
          </a:p>
          <a:p>
            <a:pPr marL="457200" indent="-457200">
              <a:lnSpc>
                <a:spcPct val="150000"/>
              </a:lnSpc>
              <a:buFont typeface="Arial" panose="020B0604020202020204" pitchFamily="34" charset="0"/>
              <a:buChar char="•"/>
            </a:pPr>
            <a:r>
              <a:rPr lang="en-GB" sz="2800" dirty="0"/>
              <a:t>Give clear instructions and prompts</a:t>
            </a:r>
          </a:p>
          <a:p>
            <a:pPr marL="457200" indent="-457200">
              <a:lnSpc>
                <a:spcPct val="150000"/>
              </a:lnSpc>
              <a:buFont typeface="Arial" panose="020B0604020202020204" pitchFamily="34" charset="0"/>
              <a:buChar char="•"/>
            </a:pPr>
            <a:r>
              <a:rPr lang="en-GB" sz="2800" dirty="0"/>
              <a:t>Explore individually</a:t>
            </a:r>
          </a:p>
          <a:p>
            <a:pPr lvl="0"/>
            <a:endParaRPr lang="en-GB" sz="500" dirty="0"/>
          </a:p>
        </p:txBody>
      </p:sp>
      <p:pic>
        <p:nvPicPr>
          <p:cNvPr id="3" name="Picture 2">
            <a:extLst>
              <a:ext uri="{FF2B5EF4-FFF2-40B4-BE49-F238E27FC236}">
                <a16:creationId xmlns:a16="http://schemas.microsoft.com/office/drawing/2014/main" id="{B94401F9-9274-62ED-D2C5-46B0031537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115441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B859B-2BAF-DBBC-61F0-13E69A8C2D1B}"/>
            </a:ext>
          </a:extLst>
        </p:cNvPr>
        <p:cNvGrpSpPr/>
        <p:nvPr/>
      </p:nvGrpSpPr>
      <p:grpSpPr>
        <a:xfrm>
          <a:off x="0" y="0"/>
          <a:ext cx="0" cy="0"/>
          <a:chOff x="0" y="0"/>
          <a:chExt cx="0" cy="0"/>
        </a:xfrm>
      </p:grpSpPr>
      <p:pic>
        <p:nvPicPr>
          <p:cNvPr id="7" name="Picture 2" descr="C:\Users\John\Dropbox\Ellery Consulting - Dom Files\Get Grants Artwork\Pig blue-03.png">
            <a:extLst>
              <a:ext uri="{FF2B5EF4-FFF2-40B4-BE49-F238E27FC236}">
                <a16:creationId xmlns:a16="http://schemas.microsoft.com/office/drawing/2014/main" id="{7A11E2D0-246D-3356-6836-D44EA8EB5350}"/>
              </a:ext>
            </a:extLst>
          </p:cNvPr>
          <p:cNvPicPr>
            <a:picLocks noChangeAspect="1" noChangeArrowheads="1"/>
          </p:cNvPicPr>
          <p:nvPr/>
        </p:nvPicPr>
        <p:blipFill>
          <a:blip r:embed="rId2" cstate="print"/>
          <a:srcRect/>
          <a:stretch>
            <a:fillRect/>
          </a:stretch>
        </p:blipFill>
        <p:spPr bwMode="auto">
          <a:xfrm>
            <a:off x="2" y="5803211"/>
            <a:ext cx="1081257" cy="1052735"/>
          </a:xfrm>
          <a:prstGeom prst="rect">
            <a:avLst/>
          </a:prstGeom>
          <a:noFill/>
        </p:spPr>
      </p:pic>
      <p:sp>
        <p:nvSpPr>
          <p:cNvPr id="10" name="Rounded Rectangle 9">
            <a:extLst>
              <a:ext uri="{FF2B5EF4-FFF2-40B4-BE49-F238E27FC236}">
                <a16:creationId xmlns:a16="http://schemas.microsoft.com/office/drawing/2014/main" id="{43F38679-F4CA-A8F7-23C2-5A5C7632B4AE}"/>
              </a:ext>
            </a:extLst>
          </p:cNvPr>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a:extLst>
              <a:ext uri="{FF2B5EF4-FFF2-40B4-BE49-F238E27FC236}">
                <a16:creationId xmlns:a16="http://schemas.microsoft.com/office/drawing/2014/main" id="{8E089D4C-4937-DD16-F015-A4DE62CFA11C}"/>
              </a:ext>
            </a:extLst>
          </p:cNvPr>
          <p:cNvSpPr/>
          <p:nvPr/>
        </p:nvSpPr>
        <p:spPr bwMode="auto">
          <a:xfrm>
            <a:off x="-120578" y="2935511"/>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Maximising Success </a:t>
            </a:r>
          </a:p>
        </p:txBody>
      </p:sp>
    </p:spTree>
    <p:extLst>
      <p:ext uri="{BB962C8B-B14F-4D97-AF65-F5344CB8AC3E}">
        <p14:creationId xmlns:p14="http://schemas.microsoft.com/office/powerpoint/2010/main" val="37914968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Activity</a:t>
            </a:r>
          </a:p>
        </p:txBody>
      </p:sp>
      <p:sp>
        <p:nvSpPr>
          <p:cNvPr id="15" name="Rectangle 1"/>
          <p:cNvSpPr>
            <a:spLocks noChangeArrowheads="1"/>
          </p:cNvSpPr>
          <p:nvPr/>
        </p:nvSpPr>
        <p:spPr bwMode="auto">
          <a:xfrm>
            <a:off x="539552" y="1351508"/>
            <a:ext cx="8136904" cy="4154984"/>
          </a:xfrm>
          <a:prstGeom prst="rect">
            <a:avLst/>
          </a:prstGeom>
          <a:noFill/>
          <a:ln w="9525">
            <a:noFill/>
            <a:miter lim="800000"/>
            <a:headEnd/>
            <a:tailEnd/>
          </a:ln>
        </p:spPr>
        <p:txBody>
          <a:bodyPr wrap="square" anchor="ctr">
            <a:spAutoFit/>
          </a:bodyPr>
          <a:lstStyle/>
          <a:p>
            <a:r>
              <a:rPr lang="en-US" sz="2400" dirty="0"/>
              <a:t>Consider how effective these methods may be to increase your chances of success. Put in order:</a:t>
            </a:r>
          </a:p>
          <a:p>
            <a:endParaRPr lang="en-US" sz="2400" dirty="0"/>
          </a:p>
          <a:p>
            <a:pPr marL="514350" indent="-514350">
              <a:buFont typeface="+mj-lt"/>
              <a:buAutoNum type="arabicPeriod"/>
            </a:pPr>
            <a:r>
              <a:rPr lang="en-US" sz="2400" dirty="0"/>
              <a:t>Applying for less money than you had planned</a:t>
            </a:r>
          </a:p>
          <a:p>
            <a:pPr marL="514350" indent="-514350">
              <a:buFont typeface="+mj-lt"/>
              <a:buAutoNum type="arabicPeriod"/>
            </a:pPr>
            <a:r>
              <a:rPr lang="en-GB" sz="2400" dirty="0"/>
              <a:t>Matching your project outcomes with the aims of the funder</a:t>
            </a:r>
          </a:p>
          <a:p>
            <a:pPr marL="514350" indent="-514350">
              <a:buFont typeface="+mj-lt"/>
              <a:buAutoNum type="arabicPeriod"/>
            </a:pPr>
            <a:r>
              <a:rPr lang="en-GB" sz="2400" dirty="0"/>
              <a:t>Using the right Buzzwords</a:t>
            </a:r>
          </a:p>
          <a:p>
            <a:pPr marL="514350" indent="-514350">
              <a:buFont typeface="+mj-lt"/>
              <a:buAutoNum type="arabicPeriod"/>
            </a:pPr>
            <a:r>
              <a:rPr lang="en-GB" sz="2400" dirty="0"/>
              <a:t>Being a well established organisation</a:t>
            </a:r>
          </a:p>
          <a:p>
            <a:pPr marL="514350" indent="-514350">
              <a:buFont typeface="+mj-lt"/>
              <a:buAutoNum type="arabicPeriod"/>
            </a:pPr>
            <a:r>
              <a:rPr lang="en-GB" sz="2400" dirty="0"/>
              <a:t>Well developed project or project idea</a:t>
            </a:r>
          </a:p>
          <a:p>
            <a:pPr marL="514350" indent="-514350"/>
            <a:endParaRPr lang="en-GB" sz="2400" dirty="0"/>
          </a:p>
          <a:p>
            <a:pPr marL="514350" indent="-514350"/>
            <a:r>
              <a:rPr lang="en-GB" sz="2400" dirty="0"/>
              <a:t>Can you think of your own WILDCARD answer</a:t>
            </a:r>
          </a:p>
        </p:txBody>
      </p:sp>
      <p:pic>
        <p:nvPicPr>
          <p:cNvPr id="2" name="Picture 1">
            <a:extLst>
              <a:ext uri="{FF2B5EF4-FFF2-40B4-BE49-F238E27FC236}">
                <a16:creationId xmlns:a16="http://schemas.microsoft.com/office/drawing/2014/main" id="{B2B6737B-F2F0-CB49-AC1A-58AE7CC7BD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Activity</a:t>
            </a:r>
          </a:p>
        </p:txBody>
      </p:sp>
      <p:sp>
        <p:nvSpPr>
          <p:cNvPr id="15" name="Rectangle 1"/>
          <p:cNvSpPr>
            <a:spLocks noChangeArrowheads="1"/>
          </p:cNvSpPr>
          <p:nvPr/>
        </p:nvSpPr>
        <p:spPr bwMode="auto">
          <a:xfrm>
            <a:off x="431540" y="1124744"/>
            <a:ext cx="8532949" cy="3903504"/>
          </a:xfrm>
          <a:prstGeom prst="rect">
            <a:avLst/>
          </a:prstGeom>
          <a:noFill/>
          <a:ln w="9525">
            <a:noFill/>
            <a:miter lim="800000"/>
            <a:headEnd/>
            <a:tailEnd/>
          </a:ln>
        </p:spPr>
        <p:txBody>
          <a:bodyPr wrap="square" anchor="ctr">
            <a:spAutoFit/>
          </a:bodyPr>
          <a:lstStyle/>
          <a:p>
            <a:pPr>
              <a:lnSpc>
                <a:spcPct val="150000"/>
              </a:lnSpc>
            </a:pPr>
            <a:endParaRPr lang="en-US" sz="2800" dirty="0"/>
          </a:p>
          <a:p>
            <a:pPr>
              <a:lnSpc>
                <a:spcPct val="150000"/>
              </a:lnSpc>
            </a:pPr>
            <a:r>
              <a:rPr lang="en-GB" sz="2800" dirty="0"/>
              <a:t>2. 	Matching project outcomes with the Funders aims</a:t>
            </a:r>
          </a:p>
          <a:p>
            <a:pPr>
              <a:lnSpc>
                <a:spcPct val="150000"/>
              </a:lnSpc>
            </a:pPr>
            <a:r>
              <a:rPr lang="en-GB" sz="2800" dirty="0"/>
              <a:t>5. 	Well developed project or project idea</a:t>
            </a:r>
          </a:p>
          <a:p>
            <a:pPr>
              <a:lnSpc>
                <a:spcPct val="150000"/>
              </a:lnSpc>
            </a:pPr>
            <a:r>
              <a:rPr lang="en-GB" sz="2800" dirty="0"/>
              <a:t>4. 	A well-established organisation </a:t>
            </a:r>
          </a:p>
          <a:p>
            <a:pPr>
              <a:lnSpc>
                <a:spcPct val="150000"/>
              </a:lnSpc>
            </a:pPr>
            <a:r>
              <a:rPr lang="en-US" sz="2800" dirty="0"/>
              <a:t>1. 	Applying for less money</a:t>
            </a:r>
            <a:endParaRPr lang="en-GB" sz="2800" dirty="0"/>
          </a:p>
          <a:p>
            <a:pPr>
              <a:lnSpc>
                <a:spcPct val="150000"/>
              </a:lnSpc>
            </a:pPr>
            <a:r>
              <a:rPr lang="en-GB" sz="2800" dirty="0"/>
              <a:t>3. 	Using the right Buzzwords</a:t>
            </a:r>
          </a:p>
        </p:txBody>
      </p:sp>
      <p:pic>
        <p:nvPicPr>
          <p:cNvPr id="2" name="Picture 1">
            <a:extLst>
              <a:ext uri="{FF2B5EF4-FFF2-40B4-BE49-F238E27FC236}">
                <a16:creationId xmlns:a16="http://schemas.microsoft.com/office/drawing/2014/main" id="{E03D3A98-ECAE-E89E-FC61-E1FF3FE25E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3989C9-BABA-0EA1-850D-1614D30F57B4}"/>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D8034ECC-F9FB-CC0D-05CC-0D734823D948}"/>
              </a:ext>
            </a:extLst>
          </p:cNvPr>
          <p:cNvSpPr/>
          <p:nvPr/>
        </p:nvSpPr>
        <p:spPr>
          <a:xfrm>
            <a:off x="503548" y="2060848"/>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a:extLst>
              <a:ext uri="{FF2B5EF4-FFF2-40B4-BE49-F238E27FC236}">
                <a16:creationId xmlns:a16="http://schemas.microsoft.com/office/drawing/2014/main" id="{D4F56FFA-EBB2-C311-7AD6-627462AF22F3}"/>
              </a:ext>
            </a:extLst>
          </p:cNvPr>
          <p:cNvSpPr/>
          <p:nvPr/>
        </p:nvSpPr>
        <p:spPr bwMode="auto">
          <a:xfrm>
            <a:off x="-119502" y="3007519"/>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Organisation Background</a:t>
            </a:r>
          </a:p>
        </p:txBody>
      </p:sp>
    </p:spTree>
    <p:extLst>
      <p:ext uri="{BB962C8B-B14F-4D97-AF65-F5344CB8AC3E}">
        <p14:creationId xmlns:p14="http://schemas.microsoft.com/office/powerpoint/2010/main" val="1905890736"/>
      </p:ext>
    </p:extLst>
  </p:cSld>
  <p:clrMapOvr>
    <a:masterClrMapping/>
  </p:clrMapOvr>
  <p:extLst>
    <p:ext uri="{6950BFC3-D8DA-4A85-94F7-54DA5524770B}">
      <p188:commentRel xmlns:p188="http://schemas.microsoft.com/office/powerpoint/2018/8/main" r:id="rId3"/>
    </p:ext>
  </p:extLs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ounded Rectangle 4"/>
          <p:cNvSpPr/>
          <p:nvPr/>
        </p:nvSpPr>
        <p:spPr bwMode="auto">
          <a:xfrm>
            <a:off x="-84574" y="306686"/>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Proving your Credibility</a:t>
            </a:r>
          </a:p>
        </p:txBody>
      </p:sp>
      <p:sp>
        <p:nvSpPr>
          <p:cNvPr id="2" name="Rectangle 1">
            <a:extLst>
              <a:ext uri="{FF2B5EF4-FFF2-40B4-BE49-F238E27FC236}">
                <a16:creationId xmlns:a16="http://schemas.microsoft.com/office/drawing/2014/main" id="{B175D6F6-9A9A-4778-4AB3-18E2AA95047A}"/>
              </a:ext>
            </a:extLst>
          </p:cNvPr>
          <p:cNvSpPr>
            <a:spLocks noChangeArrowheads="1"/>
          </p:cNvSpPr>
          <p:nvPr/>
        </p:nvSpPr>
        <p:spPr bwMode="auto">
          <a:xfrm>
            <a:off x="1081259" y="1709232"/>
            <a:ext cx="7391374" cy="3677289"/>
          </a:xfrm>
          <a:prstGeom prst="rect">
            <a:avLst/>
          </a:prstGeom>
          <a:noFill/>
          <a:ln w="9525">
            <a:noFill/>
            <a:miter lim="800000"/>
            <a:headEnd/>
            <a:tailEnd/>
          </a:ln>
        </p:spPr>
        <p:txBody>
          <a:bodyPr wrap="square" anchor="ctr">
            <a:spAutoFit/>
          </a:bodyPr>
          <a:lstStyle/>
          <a:p>
            <a:pPr marL="457200" indent="-457200">
              <a:lnSpc>
                <a:spcPct val="120000"/>
              </a:lnSpc>
              <a:buFont typeface="Arial" panose="020B0604020202020204" pitchFamily="34" charset="0"/>
              <a:buChar char="•"/>
            </a:pPr>
            <a:r>
              <a:rPr lang="en-GB" sz="2800" dirty="0"/>
              <a:t>‘Automatic’ Credibility</a:t>
            </a:r>
          </a:p>
          <a:p>
            <a:pPr marL="457200" indent="-457200">
              <a:lnSpc>
                <a:spcPct val="120000"/>
              </a:lnSpc>
              <a:buFont typeface="Arial" panose="020B0604020202020204" pitchFamily="34" charset="0"/>
              <a:buChar char="•"/>
            </a:pPr>
            <a:r>
              <a:rPr lang="en-GB" sz="2800" dirty="0"/>
              <a:t> Other Funders / Contracts / Donors </a:t>
            </a:r>
          </a:p>
          <a:p>
            <a:pPr marL="457200" indent="-457200">
              <a:lnSpc>
                <a:spcPct val="120000"/>
              </a:lnSpc>
              <a:buFont typeface="Arial" panose="020B0604020202020204" pitchFamily="34" charset="0"/>
              <a:buChar char="•"/>
            </a:pPr>
            <a:r>
              <a:rPr lang="en-GB" sz="2800" dirty="0"/>
              <a:t> Partnerships </a:t>
            </a:r>
          </a:p>
          <a:p>
            <a:pPr marL="457200" indent="-457200">
              <a:lnSpc>
                <a:spcPct val="120000"/>
              </a:lnSpc>
              <a:buFont typeface="Arial" panose="020B0604020202020204" pitchFamily="34" charset="0"/>
              <a:buChar char="•"/>
            </a:pPr>
            <a:r>
              <a:rPr lang="en-GB" sz="2800" dirty="0"/>
              <a:t> Realistic objectives </a:t>
            </a:r>
          </a:p>
          <a:p>
            <a:pPr marL="457200" indent="-457200">
              <a:lnSpc>
                <a:spcPct val="120000"/>
              </a:lnSpc>
              <a:buFont typeface="Arial" panose="020B0604020202020204" pitchFamily="34" charset="0"/>
              <a:buChar char="•"/>
            </a:pPr>
            <a:r>
              <a:rPr lang="en-GB" sz="2800" dirty="0"/>
              <a:t> Having your house in order</a:t>
            </a:r>
          </a:p>
          <a:p>
            <a:pPr marL="457200" indent="-457200">
              <a:lnSpc>
                <a:spcPct val="120000"/>
              </a:lnSpc>
              <a:buFont typeface="Arial" panose="020B0604020202020204" pitchFamily="34" charset="0"/>
              <a:buChar char="•"/>
            </a:pPr>
            <a:r>
              <a:rPr lang="en-GB" sz="2800" dirty="0"/>
              <a:t> Experience of Trustees / Key Staff</a:t>
            </a:r>
          </a:p>
          <a:p>
            <a:pPr marL="457200" indent="-457200">
              <a:lnSpc>
                <a:spcPct val="120000"/>
              </a:lnSpc>
              <a:buFont typeface="Arial" panose="020B0604020202020204" pitchFamily="34" charset="0"/>
              <a:buChar char="•"/>
            </a:pPr>
            <a:r>
              <a:rPr lang="en-GB" sz="2800" dirty="0"/>
              <a:t> Awards or Achievements</a:t>
            </a:r>
          </a:p>
        </p:txBody>
      </p:sp>
      <p:sp>
        <p:nvSpPr>
          <p:cNvPr id="3" name="Rectangle 2">
            <a:extLst>
              <a:ext uri="{FF2B5EF4-FFF2-40B4-BE49-F238E27FC236}">
                <a16:creationId xmlns:a16="http://schemas.microsoft.com/office/drawing/2014/main" id="{A979505A-2562-E98C-A3B4-BCEBE8A40E49}"/>
              </a:ext>
            </a:extLst>
          </p:cNvPr>
          <p:cNvSpPr/>
          <p:nvPr/>
        </p:nvSpPr>
        <p:spPr>
          <a:xfrm>
            <a:off x="6188261" y="6155162"/>
            <a:ext cx="2690191" cy="59634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68EFBCCD-196A-3737-E670-A732008D92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140872429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Maximise your success – top tips</a:t>
            </a:r>
          </a:p>
        </p:txBody>
      </p:sp>
      <p:sp>
        <p:nvSpPr>
          <p:cNvPr id="15" name="Rectangle 1"/>
          <p:cNvSpPr>
            <a:spLocks noChangeArrowheads="1"/>
          </p:cNvSpPr>
          <p:nvPr/>
        </p:nvSpPr>
        <p:spPr bwMode="auto">
          <a:xfrm>
            <a:off x="611560" y="1614058"/>
            <a:ext cx="8064896" cy="4162678"/>
          </a:xfrm>
          <a:prstGeom prst="rect">
            <a:avLst/>
          </a:prstGeom>
          <a:noFill/>
          <a:ln w="9525">
            <a:noFill/>
            <a:miter lim="800000"/>
            <a:headEnd/>
            <a:tailEnd/>
          </a:ln>
        </p:spPr>
        <p:txBody>
          <a:bodyPr wrap="square" anchor="ctr">
            <a:spAutoFit/>
          </a:bodyPr>
          <a:lstStyle/>
          <a:p>
            <a:pPr>
              <a:lnSpc>
                <a:spcPct val="150000"/>
              </a:lnSpc>
              <a:buFont typeface="Arial" pitchFamily="34" charset="0"/>
              <a:buChar char="•"/>
            </a:pPr>
            <a:r>
              <a:rPr lang="en-US" sz="2800" dirty="0"/>
              <a:t> Applying to the ‘right’ funder </a:t>
            </a:r>
          </a:p>
          <a:p>
            <a:pPr>
              <a:lnSpc>
                <a:spcPct val="150000"/>
              </a:lnSpc>
              <a:buFont typeface="Arial" pitchFamily="34" charset="0"/>
              <a:buChar char="•"/>
            </a:pPr>
            <a:r>
              <a:rPr lang="en-US" sz="2800" dirty="0"/>
              <a:t> Existing relationships with funders </a:t>
            </a:r>
          </a:p>
          <a:p>
            <a:pPr>
              <a:lnSpc>
                <a:spcPct val="150000"/>
              </a:lnSpc>
              <a:buFont typeface="Arial" pitchFamily="34" charset="0"/>
              <a:buChar char="•"/>
            </a:pPr>
            <a:r>
              <a:rPr lang="en-US" sz="2800" dirty="0"/>
              <a:t> Clear use of language – don’t overcomplicate</a:t>
            </a:r>
          </a:p>
          <a:p>
            <a:pPr>
              <a:lnSpc>
                <a:spcPct val="150000"/>
              </a:lnSpc>
              <a:buFont typeface="Arial" pitchFamily="34" charset="0"/>
              <a:buChar char="•"/>
            </a:pPr>
            <a:r>
              <a:rPr lang="en-US" sz="2800" dirty="0"/>
              <a:t> Demonstrate your credibility </a:t>
            </a:r>
            <a:endParaRPr lang="en-US" sz="500" dirty="0"/>
          </a:p>
          <a:p>
            <a:pPr>
              <a:lnSpc>
                <a:spcPct val="150000"/>
              </a:lnSpc>
              <a:buFont typeface="Arial" pitchFamily="34" charset="0"/>
              <a:buChar char="•"/>
            </a:pPr>
            <a:r>
              <a:rPr lang="en-US" sz="2800" dirty="0"/>
              <a:t> Use the language of the funder</a:t>
            </a:r>
          </a:p>
          <a:p>
            <a:pPr>
              <a:lnSpc>
                <a:spcPct val="150000"/>
              </a:lnSpc>
              <a:buFont typeface="Arial" pitchFamily="34" charset="0"/>
              <a:buChar char="•"/>
            </a:pPr>
            <a:r>
              <a:rPr lang="en-US" sz="2800" dirty="0"/>
              <a:t> Knowing your funder…</a:t>
            </a:r>
          </a:p>
          <a:p>
            <a:endParaRPr lang="en-GB" sz="500" dirty="0"/>
          </a:p>
        </p:txBody>
      </p:sp>
      <p:pic>
        <p:nvPicPr>
          <p:cNvPr id="2" name="Picture 1">
            <a:extLst>
              <a:ext uri="{FF2B5EF4-FFF2-40B4-BE49-F238E27FC236}">
                <a16:creationId xmlns:a16="http://schemas.microsoft.com/office/drawing/2014/main" id="{3900E013-DFFB-AEFC-B3DA-25C29CBC46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802B4-E8F5-376F-5AF7-4953E4F0AAD5}"/>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B46CC529-A6EE-9F34-9FE9-4202D7BDDD98}"/>
              </a:ext>
            </a:extLst>
          </p:cNvPr>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dirty="0">
                <a:solidFill>
                  <a:prstClr val="white"/>
                </a:solidFill>
                <a:latin typeface="Folks-Heavy" panose="02000903030000020004" pitchFamily="2" charset="0"/>
              </a:rPr>
              <a:t>Simple Bid Writing</a:t>
            </a:r>
          </a:p>
        </p:txBody>
      </p:sp>
      <p:sp>
        <p:nvSpPr>
          <p:cNvPr id="15" name="Rectangle 1">
            <a:extLst>
              <a:ext uri="{FF2B5EF4-FFF2-40B4-BE49-F238E27FC236}">
                <a16:creationId xmlns:a16="http://schemas.microsoft.com/office/drawing/2014/main" id="{638D6C89-3145-D572-CA6D-A622D027F877}"/>
              </a:ext>
            </a:extLst>
          </p:cNvPr>
          <p:cNvSpPr>
            <a:spLocks noChangeArrowheads="1"/>
          </p:cNvSpPr>
          <p:nvPr/>
        </p:nvSpPr>
        <p:spPr bwMode="auto">
          <a:xfrm>
            <a:off x="1187624" y="1699069"/>
            <a:ext cx="7309048" cy="3539430"/>
          </a:xfrm>
          <a:prstGeom prst="rect">
            <a:avLst/>
          </a:prstGeom>
          <a:noFill/>
          <a:ln w="9525">
            <a:noFill/>
            <a:miter lim="800000"/>
            <a:headEnd/>
            <a:tailEnd/>
          </a:ln>
        </p:spPr>
        <p:txBody>
          <a:bodyPr wrap="square" anchor="ctr">
            <a:spAutoFit/>
          </a:bodyPr>
          <a:lstStyle/>
          <a:p>
            <a:pPr>
              <a:buFont typeface="Arial" pitchFamily="34" charset="0"/>
              <a:buChar char="•"/>
            </a:pPr>
            <a:r>
              <a:rPr lang="en-US" sz="2800" dirty="0"/>
              <a:t> </a:t>
            </a:r>
            <a:r>
              <a:rPr lang="en-GB" sz="2800" dirty="0"/>
              <a:t>Find a funder interested in the same social objectives as your work</a:t>
            </a:r>
          </a:p>
          <a:p>
            <a:pPr>
              <a:buFont typeface="Arial" pitchFamily="34" charset="0"/>
              <a:buChar char="•"/>
            </a:pPr>
            <a:endParaRPr lang="en-GB" sz="2800" dirty="0"/>
          </a:p>
          <a:p>
            <a:pPr>
              <a:buFont typeface="Arial" pitchFamily="34" charset="0"/>
              <a:buChar char="•"/>
            </a:pPr>
            <a:r>
              <a:rPr lang="en-GB" sz="2800" dirty="0"/>
              <a:t> Evidence Need for you work</a:t>
            </a:r>
          </a:p>
          <a:p>
            <a:pPr>
              <a:buFont typeface="Arial" pitchFamily="34" charset="0"/>
              <a:buChar char="•"/>
            </a:pPr>
            <a:endParaRPr lang="en-GB" sz="2800" dirty="0"/>
          </a:p>
          <a:p>
            <a:pPr>
              <a:buFont typeface="Arial" pitchFamily="34" charset="0"/>
              <a:buChar char="•"/>
            </a:pPr>
            <a:r>
              <a:rPr lang="en-GB" sz="2800" dirty="0"/>
              <a:t> Demonstrate the outcomes you will achieve</a:t>
            </a:r>
          </a:p>
          <a:p>
            <a:endParaRPr lang="en-GB" sz="2800" dirty="0"/>
          </a:p>
          <a:p>
            <a:pPr>
              <a:buFont typeface="Arial" pitchFamily="34" charset="0"/>
              <a:buChar char="•"/>
            </a:pPr>
            <a:r>
              <a:rPr lang="en-GB" sz="2800" dirty="0"/>
              <a:t> Prove you can do the work</a:t>
            </a:r>
          </a:p>
        </p:txBody>
      </p:sp>
      <p:pic>
        <p:nvPicPr>
          <p:cNvPr id="2" name="Picture 1">
            <a:extLst>
              <a:ext uri="{FF2B5EF4-FFF2-40B4-BE49-F238E27FC236}">
                <a16:creationId xmlns:a16="http://schemas.microsoft.com/office/drawing/2014/main" id="{B04C9A30-5C28-E2DB-A38D-6D3CCA05D4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2608545137"/>
      </p:ext>
    </p:extLst>
  </p:cSld>
  <p:clrMapOvr>
    <a:masterClrMapping/>
  </p:clrMapOvr>
  <p:extLst>
    <p:ext uri="{6950BFC3-D8DA-4A85-94F7-54DA5524770B}">
      <p188:commentRel xmlns:p188="http://schemas.microsoft.com/office/powerpoint/2018/8/main" r:id="rId3"/>
    </p:ext>
  </p:extLs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p:cNvSpPr/>
          <p:nvPr/>
        </p:nvSpPr>
        <p:spPr bwMode="auto">
          <a:xfrm>
            <a:off x="-120578" y="2935511"/>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US" sz="3200" b="1" dirty="0" err="1">
                <a:solidFill>
                  <a:schemeClr val="bg1"/>
                </a:solidFill>
                <a:latin typeface="Folks-Heavy" panose="02000903030000020004" pitchFamily="2" charset="0"/>
              </a:rPr>
              <a:t>Su</a:t>
            </a:r>
            <a:r>
              <a:rPr lang="en-GB" sz="3200" b="1" dirty="0" err="1">
                <a:solidFill>
                  <a:schemeClr val="bg1"/>
                </a:solidFill>
                <a:latin typeface="Folks-Heavy" panose="02000903030000020004" pitchFamily="2" charset="0"/>
              </a:rPr>
              <a:t>mmary</a:t>
            </a:r>
            <a:r>
              <a:rPr lang="en-GB" sz="3200" b="1" dirty="0">
                <a:solidFill>
                  <a:schemeClr val="bg1"/>
                </a:solidFill>
                <a:latin typeface="Folks-Heavy" panose="02000903030000020004" pitchFamily="2" charset="0"/>
              </a:rPr>
              <a:t> </a:t>
            </a:r>
          </a:p>
        </p:txBody>
      </p:sp>
    </p:spTree>
    <p:extLst>
      <p:ext uri="{BB962C8B-B14F-4D97-AF65-F5344CB8AC3E}">
        <p14:creationId xmlns:p14="http://schemas.microsoft.com/office/powerpoint/2010/main" val="1256208672"/>
      </p:ext>
    </p:extLst>
  </p:cSld>
  <p:clrMapOvr>
    <a:masterClrMapping/>
  </p:clrMapOvr>
  <p:extLst>
    <p:ext uri="{6950BFC3-D8DA-4A85-94F7-54DA5524770B}">
      <p188:commentRel xmlns:p188="http://schemas.microsoft.com/office/powerpoint/2018/8/main" r:id="rId3"/>
    </p:ext>
  </p:extLs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GB" sz="3200" b="1">
                <a:solidFill>
                  <a:prstClr val="white"/>
                </a:solidFill>
                <a:latin typeface="Folks-Heavy" panose="02000903030000020004" pitchFamily="2" charset="0"/>
              </a:rPr>
              <a:t>Key Points</a:t>
            </a:r>
            <a:endParaRPr lang="en-GB" sz="3200" b="1" dirty="0">
              <a:solidFill>
                <a:prstClr val="white"/>
              </a:solidFill>
              <a:latin typeface="Folks-Heavy" panose="02000903030000020004" pitchFamily="2" charset="0"/>
            </a:endParaRPr>
          </a:p>
        </p:txBody>
      </p:sp>
      <p:sp>
        <p:nvSpPr>
          <p:cNvPr id="15" name="Rectangle 1"/>
          <p:cNvSpPr>
            <a:spLocks noChangeArrowheads="1"/>
          </p:cNvSpPr>
          <p:nvPr/>
        </p:nvSpPr>
        <p:spPr bwMode="auto">
          <a:xfrm>
            <a:off x="500600" y="1847843"/>
            <a:ext cx="8142803" cy="3257174"/>
          </a:xfrm>
          <a:prstGeom prst="rect">
            <a:avLst/>
          </a:prstGeom>
          <a:noFill/>
          <a:ln w="9525">
            <a:noFill/>
            <a:miter lim="800000"/>
            <a:headEnd/>
            <a:tailEnd/>
          </a:ln>
        </p:spPr>
        <p:txBody>
          <a:bodyPr wrap="square" anchor="ctr">
            <a:spAutoFit/>
          </a:bodyPr>
          <a:lstStyle/>
          <a:p>
            <a:pPr>
              <a:lnSpc>
                <a:spcPct val="150000"/>
              </a:lnSpc>
              <a:buFont typeface="Arial" pitchFamily="34" charset="0"/>
              <a:buChar char="•"/>
            </a:pPr>
            <a:r>
              <a:rPr lang="en-GB" sz="2800" dirty="0"/>
              <a:t> Develop a clear narrative </a:t>
            </a:r>
          </a:p>
          <a:p>
            <a:pPr>
              <a:lnSpc>
                <a:spcPct val="150000"/>
              </a:lnSpc>
              <a:buFont typeface="Arial" pitchFamily="34" charset="0"/>
              <a:buChar char="•"/>
            </a:pPr>
            <a:r>
              <a:rPr lang="en-GB" sz="2800" dirty="0"/>
              <a:t> Focussing on the ‘right’ funder for you </a:t>
            </a:r>
          </a:p>
          <a:p>
            <a:pPr>
              <a:lnSpc>
                <a:spcPct val="150000"/>
              </a:lnSpc>
              <a:buFont typeface="Arial" pitchFamily="34" charset="0"/>
              <a:buChar char="•"/>
            </a:pPr>
            <a:r>
              <a:rPr lang="en-GB" sz="2800" dirty="0"/>
              <a:t> Remember what funders are looking for </a:t>
            </a:r>
          </a:p>
          <a:p>
            <a:pPr>
              <a:lnSpc>
                <a:spcPct val="150000"/>
              </a:lnSpc>
              <a:buFont typeface="Arial" pitchFamily="34" charset="0"/>
              <a:buChar char="•"/>
            </a:pPr>
            <a:r>
              <a:rPr lang="en-GB" sz="2800" dirty="0"/>
              <a:t> Identify a couple of areas of improvement</a:t>
            </a:r>
          </a:p>
          <a:p>
            <a:pPr>
              <a:lnSpc>
                <a:spcPct val="150000"/>
              </a:lnSpc>
              <a:buFont typeface="Arial" pitchFamily="34" charset="0"/>
              <a:buChar char="•"/>
            </a:pPr>
            <a:r>
              <a:rPr lang="en-GB" sz="2800" dirty="0"/>
              <a:t> Practice makes perfect!</a:t>
            </a:r>
          </a:p>
        </p:txBody>
      </p:sp>
      <p:pic>
        <p:nvPicPr>
          <p:cNvPr id="2" name="Picture 1">
            <a:extLst>
              <a:ext uri="{FF2B5EF4-FFF2-40B4-BE49-F238E27FC236}">
                <a16:creationId xmlns:a16="http://schemas.microsoft.com/office/drawing/2014/main" id="{692A3B46-16D4-B5DF-338F-E8D1431460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216415014"/>
      </p:ext>
    </p:extLst>
  </p:cSld>
  <p:clrMapOvr>
    <a:masterClrMapping/>
  </p:clrMapOvr>
  <p:extLst>
    <p:ext uri="{6950BFC3-D8DA-4A85-94F7-54DA5524770B}">
      <p188:commentRel xmlns:p188="http://schemas.microsoft.com/office/powerpoint/2018/8/main" r:id="rId3"/>
    </p:ext>
  </p:extLs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p:cNvSpPr/>
          <p:nvPr/>
        </p:nvSpPr>
        <p:spPr bwMode="auto">
          <a:xfrm>
            <a:off x="539552" y="2935511"/>
            <a:ext cx="7704856"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What is something you will take away and action after this training?</a:t>
            </a:r>
          </a:p>
        </p:txBody>
      </p:sp>
    </p:spTree>
  </p:cSld>
  <p:clrMapOvr>
    <a:masterClrMapping/>
  </p:clrMapOvr>
  <p:extLst>
    <p:ext uri="{6950BFC3-D8DA-4A85-94F7-54DA5524770B}">
      <p188:commentRel xmlns:p188="http://schemas.microsoft.com/office/powerpoint/2018/8/main" r:id="rId3"/>
    </p:ext>
  </p:extLs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03548" y="2060848"/>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p:cNvSpPr/>
          <p:nvPr/>
        </p:nvSpPr>
        <p:spPr bwMode="auto">
          <a:xfrm>
            <a:off x="0" y="2852936"/>
            <a:ext cx="9144000" cy="1152127"/>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6600" b="1" dirty="0">
                <a:solidFill>
                  <a:schemeClr val="bg1"/>
                </a:solidFill>
                <a:latin typeface="Folks-Heavy" panose="02000903030000020004" pitchFamily="2" charset="0"/>
              </a:rPr>
              <a:t>Thank You!</a:t>
            </a:r>
          </a:p>
        </p:txBody>
      </p:sp>
    </p:spTree>
    <p:extLst>
      <p:ext uri="{BB962C8B-B14F-4D97-AF65-F5344CB8AC3E}">
        <p14:creationId xmlns:p14="http://schemas.microsoft.com/office/powerpoint/2010/main" val="38477115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E26BE-A15B-AA9D-1293-12223250E130}"/>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724CDE89-C973-A291-98D1-A63ECB216BBA}"/>
              </a:ext>
            </a:extLst>
          </p:cNvPr>
          <p:cNvSpPr/>
          <p:nvPr/>
        </p:nvSpPr>
        <p:spPr>
          <a:xfrm>
            <a:off x="539552" y="1988840"/>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a:extLst>
              <a:ext uri="{FF2B5EF4-FFF2-40B4-BE49-F238E27FC236}">
                <a16:creationId xmlns:a16="http://schemas.microsoft.com/office/drawing/2014/main" id="{EACE3F77-91CD-EC74-CC27-EE4709833E36}"/>
              </a:ext>
            </a:extLst>
          </p:cNvPr>
          <p:cNvSpPr/>
          <p:nvPr/>
        </p:nvSpPr>
        <p:spPr bwMode="auto">
          <a:xfrm>
            <a:off x="0" y="2935511"/>
            <a:ext cx="9144000"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To complement today’s training…</a:t>
            </a:r>
          </a:p>
        </p:txBody>
      </p:sp>
    </p:spTree>
    <p:extLst>
      <p:ext uri="{BB962C8B-B14F-4D97-AF65-F5344CB8AC3E}">
        <p14:creationId xmlns:p14="http://schemas.microsoft.com/office/powerpoint/2010/main" val="3516716083"/>
      </p:ext>
    </p:extLst>
  </p:cSld>
  <p:clrMapOvr>
    <a:masterClrMapping/>
  </p:clrMapOvr>
  <p:extLst>
    <p:ext uri="{6950BFC3-D8DA-4A85-94F7-54DA5524770B}">
      <p188:commentRel xmlns:p188="http://schemas.microsoft.com/office/powerpoint/2018/8/main" r:id="rId3"/>
    </p:ext>
  </p:extLs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10ADF-650A-164E-8992-B82BCF867BD7}"/>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C4DE9060-9741-D599-5051-A8BD4CBC7C98}"/>
              </a:ext>
            </a:extLst>
          </p:cNvPr>
          <p:cNvSpPr>
            <a:spLocks noChangeArrowheads="1"/>
          </p:cNvSpPr>
          <p:nvPr/>
        </p:nvSpPr>
        <p:spPr bwMode="auto">
          <a:xfrm>
            <a:off x="485005" y="1010301"/>
            <a:ext cx="8136904" cy="5016758"/>
          </a:xfrm>
          <a:prstGeom prst="rect">
            <a:avLst/>
          </a:prstGeom>
          <a:noFill/>
          <a:ln w="9525">
            <a:noFill/>
            <a:miter lim="800000"/>
            <a:headEnd/>
            <a:tailEnd/>
          </a:ln>
        </p:spPr>
        <p:txBody>
          <a:bodyPr wrap="square" anchor="ctr">
            <a:spAutoFit/>
          </a:bodyPr>
          <a:lstStyle/>
          <a:p>
            <a:pPr>
              <a:defRPr/>
            </a:pPr>
            <a:endParaRPr lang="en-GB" sz="900" b="1" dirty="0">
              <a:solidFill>
                <a:srgbClr val="87B538"/>
              </a:solidFill>
              <a:latin typeface="Folks-Heavy" panose="02000903030000020004" pitchFamily="2" charset="0"/>
              <a:cs typeface="Arial"/>
              <a:sym typeface="Arial"/>
            </a:endParaRPr>
          </a:p>
          <a:p>
            <a:pPr>
              <a:defRPr/>
            </a:pPr>
            <a:r>
              <a:rPr lang="en-GB" b="1" dirty="0">
                <a:solidFill>
                  <a:srgbClr val="402979"/>
                </a:solidFill>
                <a:latin typeface="Folks-Heavy" panose="02000903030000020004" pitchFamily="2" charset="0"/>
                <a:cs typeface="Arial"/>
                <a:sym typeface="Arial"/>
              </a:rPr>
              <a:t>Introduction Workshops</a:t>
            </a:r>
          </a:p>
          <a:p>
            <a:pPr marL="342900" indent="-342900">
              <a:buFont typeface="Arial" panose="020B0604020202020204" pitchFamily="34" charset="0"/>
              <a:buChar char="•"/>
              <a:defRPr/>
            </a:pPr>
            <a:r>
              <a:rPr lang="en-US" sz="1600" dirty="0">
                <a:latin typeface="Calibri"/>
                <a:cs typeface="Arial"/>
                <a:sym typeface="Arial"/>
              </a:rPr>
              <a:t>Fundraising Strategy Workshop – Tuesday 14</a:t>
            </a:r>
            <a:r>
              <a:rPr lang="en-US" sz="1600" baseline="30000" dirty="0">
                <a:latin typeface="Calibri"/>
                <a:cs typeface="Arial"/>
                <a:sym typeface="Arial"/>
              </a:rPr>
              <a:t>th</a:t>
            </a:r>
            <a:r>
              <a:rPr lang="en-US" sz="1600" dirty="0">
                <a:latin typeface="Calibri"/>
                <a:cs typeface="Arial"/>
                <a:sym typeface="Arial"/>
              </a:rPr>
              <a:t> April 11AM – 12PM </a:t>
            </a:r>
          </a:p>
          <a:p>
            <a:pPr marL="342900" indent="-342900">
              <a:buFont typeface="Arial" panose="020B0604020202020204" pitchFamily="34" charset="0"/>
              <a:buChar char="•"/>
              <a:defRPr/>
            </a:pPr>
            <a:r>
              <a:rPr lang="en-US" sz="1600" dirty="0">
                <a:latin typeface="Calibri"/>
                <a:cs typeface="Arial"/>
                <a:sym typeface="Arial"/>
              </a:rPr>
              <a:t>Trusts &amp; Foundations Workshop – Thursday 14</a:t>
            </a:r>
            <a:r>
              <a:rPr lang="en-US" sz="1600" baseline="30000" dirty="0">
                <a:latin typeface="Calibri"/>
                <a:cs typeface="Arial"/>
                <a:sym typeface="Arial"/>
              </a:rPr>
              <a:t>th</a:t>
            </a:r>
            <a:r>
              <a:rPr lang="en-US" sz="1600" dirty="0">
                <a:latin typeface="Calibri"/>
                <a:cs typeface="Arial"/>
                <a:sym typeface="Arial"/>
              </a:rPr>
              <a:t> May 12PM – 1PM</a:t>
            </a:r>
          </a:p>
          <a:p>
            <a:pPr marL="342900" indent="-342900">
              <a:buFont typeface="Arial" panose="020B0604020202020204" pitchFamily="34" charset="0"/>
              <a:buChar char="•"/>
              <a:defRPr/>
            </a:pPr>
            <a:r>
              <a:rPr lang="en-US" sz="1600" dirty="0">
                <a:latin typeface="Calibri"/>
                <a:cs typeface="Arial"/>
                <a:sym typeface="Arial"/>
              </a:rPr>
              <a:t>Digital Fundraising Workshop – Monday 1</a:t>
            </a:r>
            <a:r>
              <a:rPr lang="en-US" sz="1600" baseline="30000" dirty="0">
                <a:latin typeface="Calibri"/>
                <a:cs typeface="Arial"/>
                <a:sym typeface="Arial"/>
              </a:rPr>
              <a:t>st</a:t>
            </a:r>
            <a:r>
              <a:rPr lang="en-US" sz="1600" dirty="0">
                <a:latin typeface="Calibri"/>
                <a:cs typeface="Arial"/>
                <a:sym typeface="Arial"/>
              </a:rPr>
              <a:t> June 1PM – 2PM</a:t>
            </a:r>
          </a:p>
          <a:p>
            <a:pPr marL="342900" indent="-342900">
              <a:buFont typeface="Arial" panose="020B0604020202020204" pitchFamily="34" charset="0"/>
              <a:buChar char="•"/>
              <a:defRPr/>
            </a:pPr>
            <a:endParaRPr lang="en-US" sz="1600" dirty="0">
              <a:solidFill>
                <a:srgbClr val="FF0000"/>
              </a:solidFill>
              <a:latin typeface="Calibri"/>
              <a:cs typeface="Arial"/>
              <a:sym typeface="Arial"/>
            </a:endParaRPr>
          </a:p>
          <a:p>
            <a:pPr>
              <a:defRPr/>
            </a:pPr>
            <a:endParaRPr lang="en-GB" sz="200" b="1" dirty="0">
              <a:solidFill>
                <a:srgbClr val="87B538"/>
              </a:solidFill>
              <a:latin typeface="Folks-Heavy" panose="02000903030000020004" pitchFamily="2" charset="0"/>
              <a:cs typeface="Arial"/>
              <a:sym typeface="Arial"/>
            </a:endParaRPr>
          </a:p>
          <a:p>
            <a:pPr>
              <a:defRPr/>
            </a:pPr>
            <a:r>
              <a:rPr lang="en-GB" b="1" dirty="0">
                <a:solidFill>
                  <a:srgbClr val="87B538"/>
                </a:solidFill>
                <a:latin typeface="Folks-Heavy" panose="02000903030000020004" pitchFamily="2" charset="0"/>
                <a:cs typeface="Arial"/>
                <a:sym typeface="Arial"/>
              </a:rPr>
              <a:t>Virtual Fundraisers Networking Event </a:t>
            </a:r>
          </a:p>
          <a:p>
            <a:pPr marL="285750" indent="-285750">
              <a:buFont typeface="Arial" panose="020B0604020202020204" pitchFamily="34" charset="0"/>
              <a:buChar char="•"/>
              <a:defRPr/>
            </a:pPr>
            <a:r>
              <a:rPr lang="en-GB" sz="1600" dirty="0">
                <a:latin typeface="Calibri"/>
                <a:cs typeface="Arial"/>
                <a:sym typeface="Arial"/>
              </a:rPr>
              <a:t>Thursday 26th March 2026, 11am – 12pm</a:t>
            </a:r>
          </a:p>
          <a:p>
            <a:pPr marL="285750" indent="-285750">
              <a:buFont typeface="Arial" panose="020B0604020202020204" pitchFamily="34" charset="0"/>
              <a:buChar char="•"/>
              <a:defRPr/>
            </a:pPr>
            <a:r>
              <a:rPr lang="en-GB" sz="1600" dirty="0">
                <a:latin typeface="Calibri"/>
                <a:cs typeface="Arial"/>
                <a:sym typeface="Arial"/>
              </a:rPr>
              <a:t>Thursday 30th April 2026, 11am – 12pm</a:t>
            </a:r>
          </a:p>
          <a:p>
            <a:pPr marL="285750" indent="-285750">
              <a:buFont typeface="Arial" panose="020B0604020202020204" pitchFamily="34" charset="0"/>
              <a:buChar char="•"/>
              <a:defRPr/>
            </a:pPr>
            <a:r>
              <a:rPr lang="en-GB" sz="1600" dirty="0">
                <a:latin typeface="Calibri"/>
                <a:cs typeface="Arial"/>
                <a:sym typeface="Arial"/>
              </a:rPr>
              <a:t>Thursday 28th May 2026, 11am – 12pm</a:t>
            </a:r>
          </a:p>
          <a:p>
            <a:pPr>
              <a:defRPr/>
            </a:pPr>
            <a:endParaRPr lang="en-GB" sz="1600" dirty="0">
              <a:latin typeface="Calibri"/>
              <a:cs typeface="Arial"/>
              <a:sym typeface="Arial"/>
            </a:endParaRPr>
          </a:p>
          <a:p>
            <a:pPr marL="285750" indent="-285750">
              <a:buFont typeface="Arial" panose="020B0604020202020204" pitchFamily="34" charset="0"/>
              <a:buChar char="•"/>
              <a:defRPr/>
            </a:pPr>
            <a:endParaRPr lang="en-GB" sz="200" b="1" dirty="0">
              <a:solidFill>
                <a:srgbClr val="DC631E"/>
              </a:solidFill>
              <a:latin typeface="Folks-Heavy" panose="02000903030000020004" pitchFamily="2" charset="0"/>
              <a:cs typeface="Arial"/>
              <a:sym typeface="Arial"/>
            </a:endParaRPr>
          </a:p>
          <a:p>
            <a:pPr>
              <a:defRPr/>
            </a:pPr>
            <a:r>
              <a:rPr lang="en-GB" b="1" dirty="0">
                <a:solidFill>
                  <a:srgbClr val="D93A8E"/>
                </a:solidFill>
                <a:latin typeface="Folks-Heavy" panose="02000903030000020004" pitchFamily="2" charset="0"/>
                <a:cs typeface="Arial"/>
                <a:sym typeface="Arial"/>
              </a:rPr>
              <a:t>Meet the Funder &amp; Meet the Expert Virtual Events</a:t>
            </a:r>
          </a:p>
          <a:p>
            <a:pPr marL="342900" indent="-342900">
              <a:buFont typeface="Arial" panose="020B0604020202020204" pitchFamily="34" charset="0"/>
              <a:buChar char="•"/>
              <a:defRPr/>
            </a:pPr>
            <a:r>
              <a:rPr lang="en-GB" sz="1600" dirty="0">
                <a:latin typeface="Calibri"/>
                <a:cs typeface="Arial"/>
                <a:sym typeface="Arial"/>
              </a:rPr>
              <a:t>Charity Excellence Framework – Tuesday 24</a:t>
            </a:r>
            <a:r>
              <a:rPr lang="en-GB" sz="1600" baseline="30000" dirty="0">
                <a:latin typeface="Calibri"/>
                <a:cs typeface="Arial"/>
                <a:sym typeface="Arial"/>
              </a:rPr>
              <a:t>th</a:t>
            </a:r>
            <a:r>
              <a:rPr lang="en-GB" sz="1600" dirty="0">
                <a:latin typeface="Calibri"/>
                <a:cs typeface="Arial"/>
                <a:sym typeface="Arial"/>
              </a:rPr>
              <a:t> March 1PM – 2PM</a:t>
            </a:r>
          </a:p>
          <a:p>
            <a:pPr marL="342900" indent="-342900">
              <a:buFont typeface="Arial" panose="020B0604020202020204" pitchFamily="34" charset="0"/>
              <a:buChar char="•"/>
              <a:defRPr/>
            </a:pPr>
            <a:r>
              <a:rPr lang="en-GB" sz="1600" dirty="0">
                <a:latin typeface="Calibri"/>
                <a:cs typeface="Arial"/>
                <a:sym typeface="Arial"/>
              </a:rPr>
              <a:t>Eveson Trust – Monday 27</a:t>
            </a:r>
            <a:r>
              <a:rPr lang="en-GB" sz="1600" baseline="30000" dirty="0">
                <a:latin typeface="Calibri"/>
                <a:cs typeface="Arial"/>
                <a:sym typeface="Arial"/>
              </a:rPr>
              <a:t>th</a:t>
            </a:r>
            <a:r>
              <a:rPr lang="en-GB" sz="1600" dirty="0">
                <a:latin typeface="Calibri"/>
                <a:cs typeface="Arial"/>
                <a:sym typeface="Arial"/>
              </a:rPr>
              <a:t> April 12PM – 1PM</a:t>
            </a:r>
          </a:p>
          <a:p>
            <a:pPr marL="342900" indent="-342900">
              <a:buFont typeface="Arial" panose="020B0604020202020204" pitchFamily="34" charset="0"/>
              <a:buChar char="•"/>
              <a:defRPr/>
            </a:pPr>
            <a:r>
              <a:rPr lang="en-GB" sz="1600" dirty="0" err="1">
                <a:latin typeface="Calibri"/>
                <a:cs typeface="Arial"/>
                <a:sym typeface="Arial"/>
              </a:rPr>
              <a:t>Easyfundraising</a:t>
            </a:r>
            <a:r>
              <a:rPr lang="en-GB" sz="1600" dirty="0">
                <a:latin typeface="Calibri"/>
                <a:cs typeface="Arial"/>
                <a:sym typeface="Arial"/>
              </a:rPr>
              <a:t> – Monday 11</a:t>
            </a:r>
            <a:r>
              <a:rPr lang="en-GB" sz="1600" baseline="30000" dirty="0">
                <a:latin typeface="Calibri"/>
                <a:cs typeface="Arial"/>
                <a:sym typeface="Arial"/>
              </a:rPr>
              <a:t>th</a:t>
            </a:r>
            <a:r>
              <a:rPr lang="en-GB" sz="1600" dirty="0">
                <a:latin typeface="Calibri"/>
                <a:cs typeface="Arial"/>
                <a:sym typeface="Arial"/>
              </a:rPr>
              <a:t> May 2PM – 3PM</a:t>
            </a:r>
          </a:p>
          <a:p>
            <a:pPr>
              <a:defRPr/>
            </a:pPr>
            <a:endParaRPr lang="en-GB" sz="200" b="1" dirty="0">
              <a:solidFill>
                <a:srgbClr val="DC631E"/>
              </a:solidFill>
              <a:latin typeface="Folks-Heavy" panose="02000903030000020004" pitchFamily="2" charset="0"/>
              <a:cs typeface="Arial"/>
              <a:sym typeface="Arial"/>
            </a:endParaRPr>
          </a:p>
          <a:p>
            <a:pPr>
              <a:defRPr/>
            </a:pPr>
            <a:endParaRPr lang="en-GB" sz="200" b="1" dirty="0">
              <a:solidFill>
                <a:srgbClr val="DC631E"/>
              </a:solidFill>
              <a:latin typeface="Folks-Heavy" panose="02000903030000020004" pitchFamily="2" charset="0"/>
              <a:cs typeface="Arial"/>
              <a:sym typeface="Arial"/>
            </a:endParaRPr>
          </a:p>
          <a:p>
            <a:pPr algn="ctr">
              <a:defRPr/>
            </a:pPr>
            <a:endParaRPr lang="en-GB" sz="200" dirty="0">
              <a:solidFill>
                <a:prstClr val="black"/>
              </a:solidFill>
              <a:latin typeface="Calibri"/>
              <a:cs typeface="Arial"/>
              <a:sym typeface="Arial"/>
            </a:endParaRPr>
          </a:p>
          <a:p>
            <a:pPr>
              <a:defRPr/>
            </a:pPr>
            <a:r>
              <a:rPr lang="en-GB" b="1" dirty="0">
                <a:solidFill>
                  <a:srgbClr val="53B7CA"/>
                </a:solidFill>
                <a:latin typeface="Folks-Heavy" panose="02000903030000020004" pitchFamily="2" charset="0"/>
                <a:cs typeface="Arial"/>
                <a:sym typeface="Arial"/>
              </a:rPr>
              <a:t>Get Grants Showcase:</a:t>
            </a:r>
          </a:p>
          <a:p>
            <a:pPr marL="342900" indent="-342900">
              <a:buFont typeface="Arial" panose="020B0604020202020204" pitchFamily="34" charset="0"/>
              <a:buChar char="•"/>
              <a:defRPr/>
            </a:pPr>
            <a:r>
              <a:rPr lang="en-US" sz="1600" dirty="0">
                <a:solidFill>
                  <a:prstClr val="black"/>
                </a:solidFill>
                <a:latin typeface="Calibri"/>
                <a:cs typeface="Arial"/>
                <a:sym typeface="Arial"/>
              </a:rPr>
              <a:t>Prospect Report </a:t>
            </a:r>
            <a:r>
              <a:rPr lang="en-GB" sz="1600" dirty="0">
                <a:solidFill>
                  <a:prstClr val="black"/>
                </a:solidFill>
                <a:latin typeface="Calibri"/>
                <a:cs typeface="Arial"/>
                <a:sym typeface="Arial"/>
              </a:rPr>
              <a:t> – Tuesday 14</a:t>
            </a:r>
            <a:r>
              <a:rPr lang="en-GB" sz="1600" baseline="30000" dirty="0">
                <a:solidFill>
                  <a:prstClr val="black"/>
                </a:solidFill>
                <a:latin typeface="Calibri"/>
                <a:cs typeface="Arial"/>
                <a:sym typeface="Arial"/>
              </a:rPr>
              <a:t>th</a:t>
            </a:r>
            <a:r>
              <a:rPr lang="en-GB" sz="1600" dirty="0">
                <a:solidFill>
                  <a:prstClr val="black"/>
                </a:solidFill>
                <a:latin typeface="Calibri"/>
                <a:cs typeface="Arial"/>
                <a:sym typeface="Arial"/>
              </a:rPr>
              <a:t>  July 2026, 1pm – 2pm</a:t>
            </a:r>
          </a:p>
          <a:p>
            <a:pPr marL="342900" indent="-342900">
              <a:buFont typeface="Arial" panose="020B0604020202020204" pitchFamily="34" charset="0"/>
              <a:buChar char="•"/>
              <a:defRPr/>
            </a:pPr>
            <a:r>
              <a:rPr lang="en-GB" sz="1600" dirty="0">
                <a:solidFill>
                  <a:prstClr val="black"/>
                </a:solidFill>
                <a:latin typeface="Calibri"/>
                <a:cs typeface="Arial"/>
                <a:sym typeface="Arial"/>
              </a:rPr>
              <a:t>Application Review Service - Thursday 24th September 12pm – 1pm</a:t>
            </a:r>
          </a:p>
          <a:p>
            <a:pPr marL="342900" indent="-342900">
              <a:buFont typeface="Arial" panose="020B0604020202020204" pitchFamily="34" charset="0"/>
              <a:buChar char="•"/>
              <a:defRPr/>
            </a:pPr>
            <a:r>
              <a:rPr lang="en-GB" sz="1600" dirty="0">
                <a:solidFill>
                  <a:prstClr val="black"/>
                </a:solidFill>
                <a:latin typeface="Calibri"/>
                <a:cs typeface="Arial"/>
                <a:sym typeface="Arial"/>
              </a:rPr>
              <a:t>One-to-One Mentoring Service - Thursday 19th November 12pm – 1pm</a:t>
            </a:r>
          </a:p>
          <a:p>
            <a:pPr>
              <a:defRPr/>
            </a:pPr>
            <a:endParaRPr lang="en-US" sz="200" dirty="0">
              <a:solidFill>
                <a:prstClr val="black"/>
              </a:solidFill>
              <a:latin typeface="Calibri"/>
              <a:cs typeface="Arial"/>
              <a:sym typeface="Arial"/>
            </a:endParaRPr>
          </a:p>
          <a:p>
            <a:pPr>
              <a:defRPr/>
            </a:pPr>
            <a:endParaRPr lang="en-GB" sz="300" b="1" dirty="0">
              <a:solidFill>
                <a:srgbClr val="DC631E"/>
              </a:solidFill>
              <a:latin typeface="Folks-Heavy" panose="02000903030000020004" pitchFamily="2" charset="0"/>
              <a:cs typeface="Arial"/>
              <a:sym typeface="Arial"/>
            </a:endParaRPr>
          </a:p>
        </p:txBody>
      </p:sp>
      <p:sp>
        <p:nvSpPr>
          <p:cNvPr id="2" name="TextBox 1">
            <a:extLst>
              <a:ext uri="{FF2B5EF4-FFF2-40B4-BE49-F238E27FC236}">
                <a16:creationId xmlns:a16="http://schemas.microsoft.com/office/drawing/2014/main" id="{90F38F3E-8B37-8DE9-530B-F25F7D8A42B1}"/>
              </a:ext>
            </a:extLst>
          </p:cNvPr>
          <p:cNvSpPr txBox="1"/>
          <p:nvPr/>
        </p:nvSpPr>
        <p:spPr>
          <a:xfrm>
            <a:off x="1079136" y="6141390"/>
            <a:ext cx="6985731" cy="646331"/>
          </a:xfrm>
          <a:prstGeom prst="rect">
            <a:avLst/>
          </a:prstGeom>
          <a:noFill/>
        </p:spPr>
        <p:txBody>
          <a:bodyPr wrap="square" rtlCol="0">
            <a:spAutoFit/>
          </a:bodyPr>
          <a:lstStyle/>
          <a:p>
            <a:pPr algn="ctr">
              <a:defRPr/>
            </a:pPr>
            <a:r>
              <a:rPr lang="en-US" dirty="0">
                <a:solidFill>
                  <a:srgbClr val="402979"/>
                </a:solidFill>
                <a:latin typeface="Folks-Heavy" panose="02000903030000020004" pitchFamily="2" charset="0"/>
                <a:cs typeface="Arial"/>
                <a:sym typeface="Arial"/>
              </a:rPr>
              <a:t>A</a:t>
            </a:r>
            <a:r>
              <a:rPr lang="en-US" dirty="0" err="1">
                <a:solidFill>
                  <a:srgbClr val="402979"/>
                </a:solidFill>
                <a:latin typeface="Folks-Heavy" panose="02000903030000020004" pitchFamily="2" charset="0"/>
                <a:cs typeface="Arial"/>
                <a:sym typeface="Arial"/>
              </a:rPr>
              <a:t>ll</a:t>
            </a:r>
            <a:r>
              <a:rPr lang="en-US" dirty="0">
                <a:solidFill>
                  <a:srgbClr val="402979"/>
                </a:solidFill>
                <a:latin typeface="Folks-Heavy" panose="02000903030000020004" pitchFamily="2" charset="0"/>
                <a:cs typeface="Arial"/>
                <a:sym typeface="Arial"/>
              </a:rPr>
              <a:t> upcoming FREE events can be found here</a:t>
            </a:r>
            <a:r>
              <a:rPr lang="en-GB" dirty="0">
                <a:solidFill>
                  <a:srgbClr val="402979"/>
                </a:solidFill>
                <a:latin typeface="Folks-Heavy" panose="02000903030000020004" pitchFamily="2" charset="0"/>
                <a:cs typeface="Arial"/>
                <a:sym typeface="Arial"/>
              </a:rPr>
              <a:t>: </a:t>
            </a:r>
            <a:br>
              <a:rPr lang="en-GB" dirty="0">
                <a:solidFill>
                  <a:prstClr val="black"/>
                </a:solidFill>
                <a:latin typeface="Folks-Heavy" panose="02000903030000020004" pitchFamily="2" charset="0"/>
                <a:cs typeface="Arial"/>
                <a:sym typeface="Arial"/>
              </a:rPr>
            </a:br>
            <a:r>
              <a:rPr lang="en-GB" dirty="0">
                <a:solidFill>
                  <a:prstClr val="black"/>
                </a:solidFill>
                <a:latin typeface="Folks-Heavy" panose="02000903030000020004" pitchFamily="2" charset="0"/>
                <a:cs typeface="Arial"/>
                <a:sym typeface="Arial"/>
                <a:hlinkClick r:id="rId3"/>
              </a:rPr>
              <a:t>www.getgrants.org.uk/upcoming/</a:t>
            </a:r>
            <a:r>
              <a:rPr lang="en-GB" dirty="0">
                <a:solidFill>
                  <a:prstClr val="black"/>
                </a:solidFill>
                <a:latin typeface="Folks-Heavy" panose="02000903030000020004" pitchFamily="2" charset="0"/>
                <a:cs typeface="Arial"/>
                <a:sym typeface="Arial"/>
              </a:rPr>
              <a:t> </a:t>
            </a:r>
          </a:p>
        </p:txBody>
      </p:sp>
      <p:pic>
        <p:nvPicPr>
          <p:cNvPr id="3" name="Picture 2" descr="C:\Users\John\Dropbox\Ellery Consulting - Dom Files\Get Grants Artwork\Pig blue-03.png">
            <a:extLst>
              <a:ext uri="{FF2B5EF4-FFF2-40B4-BE49-F238E27FC236}">
                <a16:creationId xmlns:a16="http://schemas.microsoft.com/office/drawing/2014/main" id="{6934049A-D518-10D3-B515-70372979E6F8}"/>
              </a:ext>
            </a:extLst>
          </p:cNvPr>
          <p:cNvPicPr>
            <a:picLocks noChangeAspect="1" noChangeArrowheads="1"/>
          </p:cNvPicPr>
          <p:nvPr/>
        </p:nvPicPr>
        <p:blipFill>
          <a:blip r:embed="rId4" cstate="print"/>
          <a:srcRect/>
          <a:stretch>
            <a:fillRect/>
          </a:stretch>
        </p:blipFill>
        <p:spPr bwMode="auto">
          <a:xfrm>
            <a:off x="8258119" y="5985988"/>
            <a:ext cx="853511" cy="830997"/>
          </a:xfrm>
          <a:prstGeom prst="rect">
            <a:avLst/>
          </a:prstGeom>
          <a:noFill/>
        </p:spPr>
      </p:pic>
      <p:sp>
        <p:nvSpPr>
          <p:cNvPr id="4" name="Rounded Rectangle 12">
            <a:extLst>
              <a:ext uri="{FF2B5EF4-FFF2-40B4-BE49-F238E27FC236}">
                <a16:creationId xmlns:a16="http://schemas.microsoft.com/office/drawing/2014/main" id="{E673E5A4-1C11-06FA-380F-1DD74DD5B4DC}"/>
              </a:ext>
            </a:extLst>
          </p:cNvPr>
          <p:cNvSpPr/>
          <p:nvPr/>
        </p:nvSpPr>
        <p:spPr>
          <a:xfrm>
            <a:off x="485005" y="331290"/>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GB" sz="3200" dirty="0">
                <a:solidFill>
                  <a:schemeClr val="bg1"/>
                </a:solidFill>
                <a:latin typeface="Folks-Heavy" panose="02000903030000020004" pitchFamily="2" charset="0"/>
                <a:sym typeface="Arial"/>
              </a:rPr>
              <a:t>FREE Community Events</a:t>
            </a:r>
          </a:p>
        </p:txBody>
      </p:sp>
    </p:spTree>
    <p:extLst>
      <p:ext uri="{BB962C8B-B14F-4D97-AF65-F5344CB8AC3E}">
        <p14:creationId xmlns:p14="http://schemas.microsoft.com/office/powerpoint/2010/main" val="3275514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Users\John\Dropbox\Ellery Consulting - Dom Files\Get Grants Artwork\Pig blue-03.png"/>
          <p:cNvPicPr>
            <a:picLocks noChangeAspect="1" noChangeArrowheads="1"/>
          </p:cNvPicPr>
          <p:nvPr/>
        </p:nvPicPr>
        <p:blipFill>
          <a:blip r:embed="rId3" cstate="print"/>
          <a:srcRect/>
          <a:stretch>
            <a:fillRect/>
          </a:stretch>
        </p:blipFill>
        <p:spPr bwMode="auto">
          <a:xfrm>
            <a:off x="2" y="5803211"/>
            <a:ext cx="1081257" cy="1052735"/>
          </a:xfrm>
          <a:prstGeom prst="rect">
            <a:avLst/>
          </a:prstGeom>
          <a:noFill/>
        </p:spPr>
      </p:pic>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US" sz="3200" b="1" dirty="0">
                <a:solidFill>
                  <a:prstClr val="white"/>
                </a:solidFill>
                <a:latin typeface="Folks-Heavy" panose="02000903030000020004" pitchFamily="2" charset="0"/>
              </a:rPr>
              <a:t>Thank you</a:t>
            </a:r>
            <a:endParaRPr lang="en-GB" sz="3200" b="1" dirty="0">
              <a:solidFill>
                <a:prstClr val="white"/>
              </a:solidFill>
              <a:latin typeface="Folks-Heavy" panose="02000903030000020004" pitchFamily="2" charset="0"/>
            </a:endParaRPr>
          </a:p>
        </p:txBody>
      </p:sp>
      <p:sp>
        <p:nvSpPr>
          <p:cNvPr id="6" name="Rectangle 1"/>
          <p:cNvSpPr>
            <a:spLocks noChangeArrowheads="1"/>
          </p:cNvSpPr>
          <p:nvPr/>
        </p:nvSpPr>
        <p:spPr bwMode="auto">
          <a:xfrm>
            <a:off x="1161384" y="920621"/>
            <a:ext cx="6965246" cy="5016758"/>
          </a:xfrm>
          <a:prstGeom prst="rect">
            <a:avLst/>
          </a:prstGeom>
          <a:noFill/>
          <a:ln w="9525">
            <a:noFill/>
            <a:miter lim="800000"/>
            <a:headEnd/>
            <a:tailEnd/>
          </a:ln>
        </p:spPr>
        <p:txBody>
          <a:bodyPr wrap="square" anchor="ctr">
            <a:spAutoFit/>
          </a:bodyPr>
          <a:lstStyle/>
          <a:p>
            <a:pPr algn="ctr">
              <a:defRPr/>
            </a:pPr>
            <a:endParaRPr lang="en-GB" sz="2800" dirty="0">
              <a:solidFill>
                <a:prstClr val="black"/>
              </a:solidFill>
              <a:latin typeface="Folks-Heavy" panose="02000903030000020004" pitchFamily="2" charset="0"/>
            </a:endParaRPr>
          </a:p>
          <a:p>
            <a:pPr algn="ctr">
              <a:defRPr/>
            </a:pPr>
            <a:r>
              <a:rPr lang="en-GB" sz="2800" dirty="0">
                <a:solidFill>
                  <a:srgbClr val="D73088"/>
                </a:solidFill>
                <a:latin typeface="Folks-Heavy" panose="02000903030000020004" pitchFamily="2" charset="0"/>
              </a:rPr>
              <a:t>Tell us your ideas</a:t>
            </a:r>
          </a:p>
          <a:p>
            <a:pPr algn="ctr">
              <a:defRPr/>
            </a:pPr>
            <a:r>
              <a:rPr lang="en-GB" sz="2800" dirty="0">
                <a:solidFill>
                  <a:srgbClr val="402979"/>
                </a:solidFill>
                <a:latin typeface="Folks-Heavy" panose="02000903030000020004" pitchFamily="2" charset="0"/>
                <a:hlinkClick r:id="rId4">
                  <a:extLst>
                    <a:ext uri="{A12FA001-AC4F-418D-AE19-62706E023703}">
                      <ahyp:hlinkClr xmlns:ahyp="http://schemas.microsoft.com/office/drawing/2018/hyperlinkcolor" val="tx"/>
                    </a:ext>
                  </a:extLst>
                </a:hlinkClick>
              </a:rPr>
              <a:t>www.getgrants.org.uk/ideas-box</a:t>
            </a:r>
            <a:endParaRPr lang="en-GB" sz="2800" dirty="0">
              <a:solidFill>
                <a:srgbClr val="402979"/>
              </a:solidFill>
              <a:latin typeface="Folks-Heavy" panose="02000903030000020004" pitchFamily="2" charset="0"/>
            </a:endParaRPr>
          </a:p>
          <a:p>
            <a:pPr algn="ctr">
              <a:defRPr/>
            </a:pPr>
            <a:endParaRPr lang="en-GB" sz="2800" dirty="0">
              <a:solidFill>
                <a:prstClr val="black"/>
              </a:solidFill>
              <a:latin typeface="Folks-Heavy" panose="02000903030000020004" pitchFamily="2" charset="0"/>
            </a:endParaRPr>
          </a:p>
          <a:p>
            <a:pPr algn="ctr">
              <a:defRPr/>
            </a:pPr>
            <a:r>
              <a:rPr lang="en-GB" sz="2800" dirty="0">
                <a:solidFill>
                  <a:srgbClr val="DC631E"/>
                </a:solidFill>
                <a:latin typeface="Folks-Heavy" panose="02000903030000020004" pitchFamily="2" charset="0"/>
              </a:rPr>
              <a:t>Get in touch:</a:t>
            </a:r>
            <a:endParaRPr lang="en-GB" sz="2800" dirty="0">
              <a:solidFill>
                <a:srgbClr val="DC631E"/>
              </a:solidFill>
              <a:latin typeface="Folks-Heavy" panose="02000903030000020004" pitchFamily="2" charset="0"/>
              <a:hlinkClick r:id="rId5">
                <a:extLst>
                  <a:ext uri="{A12FA001-AC4F-418D-AE19-62706E023703}">
                    <ahyp:hlinkClr xmlns:ahyp="http://schemas.microsoft.com/office/drawing/2018/hyperlinkcolor" val="tx"/>
                  </a:ext>
                </a:extLst>
              </a:hlinkClick>
            </a:endParaRPr>
          </a:p>
          <a:p>
            <a:pPr algn="ctr">
              <a:defRPr/>
            </a:pPr>
            <a:r>
              <a:rPr lang="en-GB" sz="2800" dirty="0">
                <a:solidFill>
                  <a:srgbClr val="402979"/>
                </a:solidFill>
                <a:latin typeface="Folks-Heavy" panose="02000903030000020004" pitchFamily="2" charset="0"/>
                <a:hlinkClick r:id="rId5">
                  <a:extLst>
                    <a:ext uri="{A12FA001-AC4F-418D-AE19-62706E023703}">
                      <ahyp:hlinkClr xmlns:ahyp="http://schemas.microsoft.com/office/drawing/2018/hyperlinkcolor" val="tx"/>
                    </a:ext>
                  </a:extLst>
                </a:hlinkClick>
              </a:rPr>
              <a:t>info@getgrants.org.uk</a:t>
            </a:r>
            <a:endParaRPr lang="en-GB" sz="2800" dirty="0">
              <a:solidFill>
                <a:srgbClr val="402979"/>
              </a:solidFill>
              <a:latin typeface="Folks-Heavy" panose="02000903030000020004" pitchFamily="2" charset="0"/>
            </a:endParaRPr>
          </a:p>
          <a:p>
            <a:pPr algn="ctr">
              <a:defRPr/>
            </a:pPr>
            <a:r>
              <a:rPr lang="en-GB" sz="2800" dirty="0">
                <a:solidFill>
                  <a:srgbClr val="402979"/>
                </a:solidFill>
                <a:latin typeface="Folks-Heavy" panose="02000903030000020004" pitchFamily="2" charset="0"/>
                <a:hlinkClick r:id="rId6">
                  <a:extLst>
                    <a:ext uri="{A12FA001-AC4F-418D-AE19-62706E023703}">
                      <ahyp:hlinkClr xmlns:ahyp="http://schemas.microsoft.com/office/drawing/2018/hyperlinkcolor" val="tx"/>
                    </a:ext>
                  </a:extLst>
                </a:hlinkClick>
              </a:rPr>
              <a:t>@Get_Grants</a:t>
            </a:r>
            <a:endParaRPr lang="en-GB" sz="2800" dirty="0">
              <a:solidFill>
                <a:srgbClr val="402979"/>
              </a:solidFill>
              <a:latin typeface="Folks-Heavy" panose="02000903030000020004" pitchFamily="2" charset="0"/>
            </a:endParaRPr>
          </a:p>
          <a:p>
            <a:pPr algn="ctr">
              <a:defRPr/>
            </a:pPr>
            <a:endParaRPr lang="en-GB" sz="3200" dirty="0">
              <a:solidFill>
                <a:srgbClr val="53B7CA"/>
              </a:solidFill>
              <a:latin typeface="Folks-Heavy" panose="02000903030000020004" pitchFamily="2" charset="0"/>
            </a:endParaRPr>
          </a:p>
          <a:p>
            <a:pPr algn="ctr">
              <a:defRPr/>
            </a:pPr>
            <a:r>
              <a:rPr lang="en-GB" sz="3200" dirty="0">
                <a:solidFill>
                  <a:srgbClr val="87B538"/>
                </a:solidFill>
                <a:latin typeface="Folks-Heavy" panose="02000903030000020004" pitchFamily="2" charset="0"/>
              </a:rPr>
              <a:t>More information:</a:t>
            </a:r>
          </a:p>
          <a:p>
            <a:pPr algn="ctr">
              <a:defRPr/>
            </a:pPr>
            <a:r>
              <a:rPr lang="en-GB" sz="3200" dirty="0">
                <a:solidFill>
                  <a:srgbClr val="402979"/>
                </a:solidFill>
                <a:latin typeface="Folks-Heavy" panose="02000903030000020004" pitchFamily="2" charset="0"/>
                <a:hlinkClick r:id="rId7">
                  <a:extLst>
                    <a:ext uri="{A12FA001-AC4F-418D-AE19-62706E023703}">
                      <ahyp:hlinkClr xmlns:ahyp="http://schemas.microsoft.com/office/drawing/2018/hyperlinkcolor" val="tx"/>
                    </a:ext>
                  </a:extLst>
                </a:hlinkClick>
              </a:rPr>
              <a:t>www.getgrants.org.uk</a:t>
            </a:r>
            <a:endParaRPr lang="en-GB" sz="3200" dirty="0">
              <a:solidFill>
                <a:srgbClr val="402979"/>
              </a:solidFill>
              <a:latin typeface="Folks-Heavy" panose="02000903030000020004" pitchFamily="2" charset="0"/>
            </a:endParaRPr>
          </a:p>
          <a:p>
            <a:pPr algn="ctr">
              <a:defRPr/>
            </a:pPr>
            <a:endParaRPr lang="en-GB" sz="2800" dirty="0">
              <a:solidFill>
                <a:prstClr val="black"/>
              </a:solidFill>
              <a:latin typeface="Folks-Heavy" panose="02000903030000020004" pitchFamily="2" charset="0"/>
            </a:endParaRPr>
          </a:p>
        </p:txBody>
      </p:sp>
      <p:sp>
        <p:nvSpPr>
          <p:cNvPr id="3" name="Rectangle 2">
            <a:extLst>
              <a:ext uri="{FF2B5EF4-FFF2-40B4-BE49-F238E27FC236}">
                <a16:creationId xmlns:a16="http://schemas.microsoft.com/office/drawing/2014/main" id="{12D0C01E-E982-57F5-F125-72867A9FD3C1}"/>
              </a:ext>
            </a:extLst>
          </p:cNvPr>
          <p:cNvSpPr/>
          <p:nvPr/>
        </p:nvSpPr>
        <p:spPr>
          <a:xfrm>
            <a:off x="6300192" y="6165304"/>
            <a:ext cx="2422078" cy="62693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en-GB">
              <a:solidFill>
                <a:prstClr val="white"/>
              </a:solidFill>
              <a:latin typeface="Calibri"/>
            </a:endParaRPr>
          </a:p>
        </p:txBody>
      </p:sp>
    </p:spTree>
    <p:extLst>
      <p:ext uri="{BB962C8B-B14F-4D97-AF65-F5344CB8AC3E}">
        <p14:creationId xmlns:p14="http://schemas.microsoft.com/office/powerpoint/2010/main" val="2722292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US" sz="3200" b="1" dirty="0">
                <a:latin typeface="Folks-Heavy" panose="02000903030000020004" pitchFamily="2" charset="0"/>
              </a:rPr>
              <a:t>Activity</a:t>
            </a:r>
            <a:endParaRPr lang="en-GB" sz="3200" b="1" dirty="0">
              <a:solidFill>
                <a:schemeClr val="bg1"/>
              </a:solidFill>
              <a:latin typeface="Folks-Heavy" panose="02000903030000020004" pitchFamily="2" charset="0"/>
            </a:endParaRPr>
          </a:p>
        </p:txBody>
      </p:sp>
      <p:sp>
        <p:nvSpPr>
          <p:cNvPr id="6" name="Rectangle 1"/>
          <p:cNvSpPr>
            <a:spLocks noChangeArrowheads="1"/>
          </p:cNvSpPr>
          <p:nvPr/>
        </p:nvSpPr>
        <p:spPr bwMode="auto">
          <a:xfrm>
            <a:off x="539552" y="1268760"/>
            <a:ext cx="8136904" cy="3970318"/>
          </a:xfrm>
          <a:prstGeom prst="rect">
            <a:avLst/>
          </a:prstGeom>
          <a:noFill/>
          <a:ln w="9525">
            <a:noFill/>
            <a:miter lim="800000"/>
            <a:headEnd/>
            <a:tailEnd/>
          </a:ln>
        </p:spPr>
        <p:txBody>
          <a:bodyPr wrap="square" anchor="ctr">
            <a:spAutoFit/>
          </a:bodyPr>
          <a:lstStyle/>
          <a:p>
            <a:r>
              <a:rPr lang="en-US" sz="2800" dirty="0"/>
              <a:t>In no more than three sentences can you describe your organisation, whilst including the following information:</a:t>
            </a:r>
            <a:endParaRPr lang="en-GB" sz="2800" dirty="0"/>
          </a:p>
          <a:p>
            <a:pPr marL="514350" indent="-514350">
              <a:buFont typeface="Arial" pitchFamily="34" charset="0"/>
              <a:buChar char="•"/>
            </a:pPr>
            <a:r>
              <a:rPr lang="en-US" sz="2800" dirty="0"/>
              <a:t>Organisation type</a:t>
            </a:r>
          </a:p>
          <a:p>
            <a:pPr marL="514350" indent="-514350">
              <a:buFont typeface="Arial" pitchFamily="34" charset="0"/>
              <a:buChar char="•"/>
            </a:pPr>
            <a:r>
              <a:rPr lang="en-US" sz="2800" dirty="0"/>
              <a:t>Where you are based and operate</a:t>
            </a:r>
            <a:endParaRPr lang="en-GB" sz="2800" dirty="0"/>
          </a:p>
          <a:p>
            <a:pPr marL="514350" indent="-514350">
              <a:buFont typeface="Arial" pitchFamily="34" charset="0"/>
              <a:buChar char="•"/>
            </a:pPr>
            <a:r>
              <a:rPr lang="en-US" sz="2800" dirty="0"/>
              <a:t>Year established</a:t>
            </a:r>
            <a:endParaRPr lang="en-GB" sz="2800" dirty="0"/>
          </a:p>
          <a:p>
            <a:pPr marL="514350" indent="-514350">
              <a:buFont typeface="Arial" pitchFamily="34" charset="0"/>
              <a:buChar char="•"/>
            </a:pPr>
            <a:r>
              <a:rPr lang="en-US" sz="2800" dirty="0"/>
              <a:t>Aim and objective</a:t>
            </a:r>
            <a:endParaRPr lang="en-GB" sz="2800" dirty="0"/>
          </a:p>
          <a:p>
            <a:pPr marL="514350" indent="-514350">
              <a:buFont typeface="Arial" pitchFamily="34" charset="0"/>
              <a:buChar char="•"/>
            </a:pPr>
            <a:r>
              <a:rPr lang="en-US" sz="2800" dirty="0"/>
              <a:t>Number of staff/volunteers</a:t>
            </a:r>
            <a:endParaRPr lang="en-GB" sz="2800" dirty="0"/>
          </a:p>
          <a:p>
            <a:pPr marL="514350" indent="-514350">
              <a:buFont typeface="Arial" pitchFamily="34" charset="0"/>
              <a:buChar char="•"/>
            </a:pPr>
            <a:r>
              <a:rPr lang="en-US" sz="2800" dirty="0"/>
              <a:t>Main activities </a:t>
            </a:r>
            <a:endParaRPr lang="en-GB" sz="2800" dirty="0"/>
          </a:p>
        </p:txBody>
      </p:sp>
      <p:pic>
        <p:nvPicPr>
          <p:cNvPr id="3" name="Picture 2">
            <a:extLst>
              <a:ext uri="{FF2B5EF4-FFF2-40B4-BE49-F238E27FC236}">
                <a16:creationId xmlns:a16="http://schemas.microsoft.com/office/drawing/2014/main" id="{8478B6F0-0929-6CD8-8E85-0F3EF86B56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539552" y="404664"/>
            <a:ext cx="8136904" cy="720080"/>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422400">
              <a:lnSpc>
                <a:spcPct val="90000"/>
              </a:lnSpc>
              <a:spcAft>
                <a:spcPct val="35000"/>
              </a:spcAft>
              <a:defRPr/>
            </a:pPr>
            <a:r>
              <a:rPr lang="en-US" sz="3200" b="1" dirty="0">
                <a:solidFill>
                  <a:prstClr val="white"/>
                </a:solidFill>
                <a:latin typeface="Folks-Heavy" panose="02000903030000020004" pitchFamily="2" charset="0"/>
              </a:rPr>
              <a:t>Organisation Background</a:t>
            </a:r>
            <a:endParaRPr lang="en-GB" sz="3200" b="1" dirty="0">
              <a:solidFill>
                <a:prstClr val="white"/>
              </a:solidFill>
              <a:latin typeface="Folks-Heavy" panose="02000903030000020004" pitchFamily="2" charset="0"/>
            </a:endParaRPr>
          </a:p>
        </p:txBody>
      </p:sp>
      <p:sp>
        <p:nvSpPr>
          <p:cNvPr id="6" name="Rectangle 1"/>
          <p:cNvSpPr>
            <a:spLocks noChangeArrowheads="1"/>
          </p:cNvSpPr>
          <p:nvPr/>
        </p:nvSpPr>
        <p:spPr bwMode="auto">
          <a:xfrm>
            <a:off x="629444" y="1906374"/>
            <a:ext cx="7885112" cy="3970318"/>
          </a:xfrm>
          <a:prstGeom prst="rect">
            <a:avLst/>
          </a:prstGeom>
          <a:noFill/>
          <a:ln w="9525">
            <a:noFill/>
            <a:miter lim="800000"/>
            <a:headEnd/>
            <a:tailEnd/>
          </a:ln>
        </p:spPr>
        <p:txBody>
          <a:bodyPr anchor="ctr">
            <a:spAutoFit/>
          </a:bodyPr>
          <a:lstStyle/>
          <a:p>
            <a:r>
              <a:rPr lang="en-GB" sz="2800" dirty="0"/>
              <a:t>Check the following are correct:</a:t>
            </a:r>
          </a:p>
          <a:p>
            <a:pPr marL="514350" indent="-514350">
              <a:buFont typeface="Arial" pitchFamily="34" charset="0"/>
              <a:buChar char="•"/>
            </a:pPr>
            <a:r>
              <a:rPr lang="en-GB" sz="2800" dirty="0"/>
              <a:t>Registered Organisation Name</a:t>
            </a:r>
          </a:p>
          <a:p>
            <a:pPr marL="514350" indent="-514350">
              <a:buFont typeface="Arial" pitchFamily="34" charset="0"/>
              <a:buChar char="•"/>
            </a:pPr>
            <a:r>
              <a:rPr lang="en-GB" sz="2800" dirty="0"/>
              <a:t>Year Established</a:t>
            </a:r>
          </a:p>
          <a:p>
            <a:pPr marL="514350" indent="-514350">
              <a:buFont typeface="Arial" pitchFamily="34" charset="0"/>
              <a:buChar char="•"/>
            </a:pPr>
            <a:r>
              <a:rPr lang="en-GB" sz="2800" dirty="0"/>
              <a:t>Organisation </a:t>
            </a:r>
            <a:r>
              <a:rPr lang="en-GB" sz="2800" i="1" dirty="0"/>
              <a:t>Legal</a:t>
            </a:r>
            <a:r>
              <a:rPr lang="en-GB" sz="2800" dirty="0"/>
              <a:t> Structure</a:t>
            </a:r>
          </a:p>
          <a:p>
            <a:pPr marL="514350" indent="-514350">
              <a:buFont typeface="Arial" pitchFamily="34" charset="0"/>
              <a:buChar char="•"/>
            </a:pPr>
            <a:r>
              <a:rPr lang="en-GB" sz="2800" dirty="0"/>
              <a:t>Financial inaccuracies </a:t>
            </a:r>
          </a:p>
          <a:p>
            <a:pPr marL="514350" indent="-514350">
              <a:buFont typeface="Arial" pitchFamily="34" charset="0"/>
              <a:buChar char="•"/>
            </a:pPr>
            <a:r>
              <a:rPr lang="en-GB" sz="2800" dirty="0"/>
              <a:t>Matching information on your website</a:t>
            </a:r>
          </a:p>
          <a:p>
            <a:pPr marL="514350" indent="-514350">
              <a:buFont typeface="Arial" pitchFamily="34" charset="0"/>
              <a:buChar char="•"/>
            </a:pPr>
            <a:endParaRPr lang="en-GB" sz="2800" dirty="0"/>
          </a:p>
          <a:p>
            <a:pPr algn="ctr"/>
            <a:r>
              <a:rPr lang="en-GB" sz="2800" b="1" dirty="0"/>
              <a:t>If something may cause confusion, provide an explanation.</a:t>
            </a:r>
          </a:p>
        </p:txBody>
      </p:sp>
      <p:sp>
        <p:nvSpPr>
          <p:cNvPr id="7" name="Rounded Rectangle 4"/>
          <p:cNvSpPr txBox="1">
            <a:spLocks/>
          </p:cNvSpPr>
          <p:nvPr/>
        </p:nvSpPr>
        <p:spPr bwMode="auto">
          <a:xfrm>
            <a:off x="457200" y="917848"/>
            <a:ext cx="8229600" cy="1143000"/>
          </a:xfrm>
          <a:prstGeom prst="rect">
            <a:avLst/>
          </a:prstGeom>
        </p:spPr>
        <p:style>
          <a:lnRef idx="0">
            <a:scrgbClr r="0" g="0" b="0"/>
          </a:lnRef>
          <a:fillRef idx="0">
            <a:scrgbClr r="0" g="0" b="0"/>
          </a:fillRef>
          <a:effectRef idx="0">
            <a:scrgbClr r="0" g="0" b="0"/>
          </a:effectRef>
          <a:fontRef idx="minor">
            <a:schemeClr val="lt1"/>
          </a:fontRef>
        </p:style>
        <p:txBody>
          <a:bodyPr vert="horz" lIns="121920" tIns="121920" rIns="121920" bIns="121920" spcCol="1270" rtlCol="0" anchor="ctr">
            <a:normAutofit/>
          </a:bodyP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tx1"/>
                </a:solidFill>
              </a:rPr>
              <a:t>Regular Mistakes</a:t>
            </a:r>
          </a:p>
        </p:txBody>
      </p:sp>
      <p:pic>
        <p:nvPicPr>
          <p:cNvPr id="4" name="Picture 3">
            <a:extLst>
              <a:ext uri="{FF2B5EF4-FFF2-40B4-BE49-F238E27FC236}">
                <a16:creationId xmlns:a16="http://schemas.microsoft.com/office/drawing/2014/main" id="{484E66C8-72FA-B165-DB35-4252A6C073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775770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8BE30-9848-4651-0FA4-D484813A3A21}"/>
            </a:ext>
          </a:extLst>
        </p:cNvPr>
        <p:cNvGrpSpPr/>
        <p:nvPr/>
      </p:nvGrpSpPr>
      <p:grpSpPr>
        <a:xfrm>
          <a:off x="0" y="0"/>
          <a:ext cx="0" cy="0"/>
          <a:chOff x="0" y="0"/>
          <a:chExt cx="0" cy="0"/>
        </a:xfrm>
      </p:grpSpPr>
      <p:sp>
        <p:nvSpPr>
          <p:cNvPr id="10" name="Rounded Rectangle 9">
            <a:extLst>
              <a:ext uri="{FF2B5EF4-FFF2-40B4-BE49-F238E27FC236}">
                <a16:creationId xmlns:a16="http://schemas.microsoft.com/office/drawing/2014/main" id="{8EC62C71-050A-2BC0-F7E8-336EB616C5C2}"/>
              </a:ext>
            </a:extLst>
          </p:cNvPr>
          <p:cNvSpPr/>
          <p:nvPr/>
        </p:nvSpPr>
        <p:spPr>
          <a:xfrm>
            <a:off x="540628" y="2060848"/>
            <a:ext cx="8136904" cy="2736304"/>
          </a:xfrm>
          <a:prstGeom prst="roundRect">
            <a:avLst/>
          </a:prstGeom>
          <a:solidFill>
            <a:srgbClr val="53B7CA"/>
          </a:solidFill>
          <a:ln>
            <a:solidFill>
              <a:srgbClr val="53B7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ounded Rectangle 4">
            <a:extLst>
              <a:ext uri="{FF2B5EF4-FFF2-40B4-BE49-F238E27FC236}">
                <a16:creationId xmlns:a16="http://schemas.microsoft.com/office/drawing/2014/main" id="{D1D62B0A-4E2A-1351-0BCA-4E14E8DBA1F4}"/>
              </a:ext>
            </a:extLst>
          </p:cNvPr>
          <p:cNvSpPr/>
          <p:nvPr/>
        </p:nvSpPr>
        <p:spPr bwMode="auto">
          <a:xfrm>
            <a:off x="-119502" y="3007519"/>
            <a:ext cx="9457165" cy="842962"/>
          </a:xfrm>
          <a:prstGeom prst="rect">
            <a:avLst/>
          </a:prstGeom>
          <a:noFill/>
          <a:ln w="0">
            <a:noFill/>
          </a:ln>
        </p:spPr>
        <p:style>
          <a:lnRef idx="0">
            <a:scrgbClr r="0" g="0" b="0"/>
          </a:lnRef>
          <a:fillRef idx="0">
            <a:scrgbClr r="0" g="0" b="0"/>
          </a:fillRef>
          <a:effectRef idx="0">
            <a:scrgbClr r="0" g="0" b="0"/>
          </a:effectRef>
          <a:fontRef idx="minor">
            <a:schemeClr val="lt1"/>
          </a:fontRef>
        </p:style>
        <p:txBody>
          <a:bodyPr lIns="121920" tIns="121920" rIns="121920" bIns="121920" spcCol="1270" anchor="ctr"/>
          <a:lstStyle>
            <a:defPPr>
              <a:defRPr lang="en-GB"/>
            </a:defPPr>
            <a:lvl1pPr algn="l" rtl="0" fontAlgn="base">
              <a:spcBef>
                <a:spcPct val="0"/>
              </a:spcBef>
              <a:spcAft>
                <a:spcPct val="0"/>
              </a:spcAft>
              <a:defRPr sz="2400" kern="1200">
                <a:solidFill>
                  <a:schemeClr val="lt1"/>
                </a:solidFill>
                <a:latin typeface="+mn-lt"/>
                <a:ea typeface="+mn-ea"/>
                <a:cs typeface="+mn-cs"/>
              </a:defRPr>
            </a:lvl1pPr>
            <a:lvl2pPr marL="457200" algn="l" rtl="0" fontAlgn="base">
              <a:spcBef>
                <a:spcPct val="0"/>
              </a:spcBef>
              <a:spcAft>
                <a:spcPct val="0"/>
              </a:spcAft>
              <a:defRPr sz="2400" kern="1200">
                <a:solidFill>
                  <a:schemeClr val="lt1"/>
                </a:solidFill>
                <a:latin typeface="+mn-lt"/>
                <a:ea typeface="+mn-ea"/>
                <a:cs typeface="+mn-cs"/>
              </a:defRPr>
            </a:lvl2pPr>
            <a:lvl3pPr marL="914400" algn="l" rtl="0" fontAlgn="base">
              <a:spcBef>
                <a:spcPct val="0"/>
              </a:spcBef>
              <a:spcAft>
                <a:spcPct val="0"/>
              </a:spcAft>
              <a:defRPr sz="2400" kern="1200">
                <a:solidFill>
                  <a:schemeClr val="lt1"/>
                </a:solidFill>
                <a:latin typeface="+mn-lt"/>
                <a:ea typeface="+mn-ea"/>
                <a:cs typeface="+mn-cs"/>
              </a:defRPr>
            </a:lvl3pPr>
            <a:lvl4pPr marL="1371600" algn="l" rtl="0" fontAlgn="base">
              <a:spcBef>
                <a:spcPct val="0"/>
              </a:spcBef>
              <a:spcAft>
                <a:spcPct val="0"/>
              </a:spcAft>
              <a:defRPr sz="2400" kern="1200">
                <a:solidFill>
                  <a:schemeClr val="lt1"/>
                </a:solidFill>
                <a:latin typeface="+mn-lt"/>
                <a:ea typeface="+mn-ea"/>
                <a:cs typeface="+mn-cs"/>
              </a:defRPr>
            </a:lvl4pPr>
            <a:lvl5pPr marL="1828800" algn="l" rtl="0" fontAlgn="base">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algn="ctr" defTabSz="1422400">
              <a:lnSpc>
                <a:spcPct val="90000"/>
              </a:lnSpc>
              <a:spcAft>
                <a:spcPct val="35000"/>
              </a:spcAft>
              <a:defRPr/>
            </a:pPr>
            <a:r>
              <a:rPr lang="en-GB" sz="3200" b="1" dirty="0">
                <a:solidFill>
                  <a:schemeClr val="bg1"/>
                </a:solidFill>
                <a:latin typeface="Folks-Heavy" panose="02000903030000020004" pitchFamily="2" charset="0"/>
              </a:rPr>
              <a:t>Project Details &amp; Budget</a:t>
            </a:r>
          </a:p>
        </p:txBody>
      </p:sp>
      <p:pic>
        <p:nvPicPr>
          <p:cNvPr id="2" name="Picture 1">
            <a:extLst>
              <a:ext uri="{FF2B5EF4-FFF2-40B4-BE49-F238E27FC236}">
                <a16:creationId xmlns:a16="http://schemas.microsoft.com/office/drawing/2014/main" id="{BB14471D-C545-D136-26BE-C8F26885AE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5866088"/>
            <a:ext cx="2565835" cy="915469"/>
          </a:xfrm>
          <a:prstGeom prst="rect">
            <a:avLst/>
          </a:prstGeom>
        </p:spPr>
      </p:pic>
    </p:spTree>
    <p:extLst>
      <p:ext uri="{BB962C8B-B14F-4D97-AF65-F5344CB8AC3E}">
        <p14:creationId xmlns:p14="http://schemas.microsoft.com/office/powerpoint/2010/main" val="41811153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1033</TotalTime>
  <Words>5219</Words>
  <Application>Microsoft Office PowerPoint</Application>
  <PresentationFormat>On-screen Show (4:3)</PresentationFormat>
  <Paragraphs>664</Paragraphs>
  <Slides>69</Slides>
  <Notes>61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69</vt:i4>
      </vt:variant>
    </vt:vector>
  </HeadingPairs>
  <TitlesOfParts>
    <vt:vector size="73" baseType="lpstr">
      <vt:lpstr>Arial</vt:lpstr>
      <vt:lpstr>Calibri</vt:lpstr>
      <vt:lpstr>Folks-Heavy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Justyn</dc:creator>
  <cp:lastModifiedBy>John Ellery</cp:lastModifiedBy>
  <cp:revision>847</cp:revision>
  <cp:lastPrinted>2021-10-18T07:03:34Z</cp:lastPrinted>
  <dcterms:created xsi:type="dcterms:W3CDTF">2011-07-08T13:14:52Z</dcterms:created>
  <dcterms:modified xsi:type="dcterms:W3CDTF">2026-07-17T08:56:05Z</dcterms:modified>
</cp:coreProperties>
</file>